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454" r:id="rId1"/>
  </p:sldMasterIdLst>
  <p:sldIdLst>
    <p:sldId id="256" r:id="rId2"/>
    <p:sldId id="264" r:id="rId3"/>
    <p:sldId id="278" r:id="rId4"/>
    <p:sldId id="275" r:id="rId5"/>
    <p:sldId id="265" r:id="rId6"/>
    <p:sldId id="277" r:id="rId7"/>
    <p:sldId id="271" r:id="rId8"/>
    <p:sldId id="280" r:id="rId9"/>
    <p:sldId id="276" r:id="rId10"/>
    <p:sldId id="285" r:id="rId11"/>
    <p:sldId id="287" r:id="rId12"/>
    <p:sldId id="267" r:id="rId13"/>
  </p:sldIdLst>
  <p:sldSz cx="12192000"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08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1" d="100"/>
          <a:sy n="121" d="100"/>
        </p:scale>
        <p:origin x="-96" y="-1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E410DF-CE17-4843-8FD9-31C33C268F89}" type="doc">
      <dgm:prSet loTypeId="urn:microsoft.com/office/officeart/2009/3/layout/RandomtoResultProcess" loCatId="process" qsTypeId="urn:microsoft.com/office/officeart/2005/8/quickstyle/simple1" qsCatId="simple" csTypeId="urn:microsoft.com/office/officeart/2005/8/colors/accent1_2" csCatId="accent1" phldr="1"/>
      <dgm:spPr/>
      <dgm:t>
        <a:bodyPr/>
        <a:lstStyle/>
        <a:p>
          <a:endParaRPr lang="es-MX"/>
        </a:p>
      </dgm:t>
    </dgm:pt>
    <dgm:pt modelId="{53543721-8A38-4A49-B396-FC74B10D6BED}">
      <dgm:prSet phldrT="[Texto]" custT="1"/>
      <dgm:spPr/>
      <dgm:t>
        <a:bodyPr/>
        <a:lstStyle/>
        <a:p>
          <a:r>
            <a:rPr lang="es-MX" sz="1800" dirty="0" smtClean="0"/>
            <a:t>Sistema Nacional de Transparencia, Acceso a la Información y Protección de Datos Personales </a:t>
          </a:r>
          <a:endParaRPr lang="es-MX" sz="1800" dirty="0"/>
        </a:p>
      </dgm:t>
    </dgm:pt>
    <dgm:pt modelId="{415B5B6F-475C-4B8A-9904-B40F592544A1}" type="parTrans" cxnId="{BD00C14F-B2C3-4F40-B379-FCF3B938275E}">
      <dgm:prSet/>
      <dgm:spPr/>
      <dgm:t>
        <a:bodyPr/>
        <a:lstStyle/>
        <a:p>
          <a:endParaRPr lang="es-MX"/>
        </a:p>
      </dgm:t>
    </dgm:pt>
    <dgm:pt modelId="{7F637E9C-C6F9-4E21-AC7E-63183B96358A}" type="sibTrans" cxnId="{BD00C14F-B2C3-4F40-B379-FCF3B938275E}">
      <dgm:prSet/>
      <dgm:spPr/>
      <dgm:t>
        <a:bodyPr/>
        <a:lstStyle/>
        <a:p>
          <a:endParaRPr lang="es-MX"/>
        </a:p>
      </dgm:t>
    </dgm:pt>
    <dgm:pt modelId="{E0660FE2-DAB4-4E35-B398-44C0650821D8}">
      <dgm:prSet phldrT="[Texto]" custT="1"/>
      <dgm:spPr/>
      <dgm:t>
        <a:bodyPr/>
        <a:lstStyle/>
        <a:p>
          <a:r>
            <a:rPr lang="es-MX" sz="2000" dirty="0" smtClean="0"/>
            <a:t>Rendición de Cuentas del Estado Mexicano</a:t>
          </a:r>
          <a:endParaRPr lang="es-MX" sz="2000" dirty="0"/>
        </a:p>
      </dgm:t>
    </dgm:pt>
    <dgm:pt modelId="{87B6E256-8C8B-46FA-A984-883E2E8C75A0}" type="parTrans" cxnId="{6676739F-2035-4D43-8267-F8DBDF893FBA}">
      <dgm:prSet/>
      <dgm:spPr/>
      <dgm:t>
        <a:bodyPr/>
        <a:lstStyle/>
        <a:p>
          <a:endParaRPr lang="es-MX"/>
        </a:p>
      </dgm:t>
    </dgm:pt>
    <dgm:pt modelId="{5165ACC3-3408-462C-970E-ADA694F7F42F}" type="sibTrans" cxnId="{6676739F-2035-4D43-8267-F8DBDF893FBA}">
      <dgm:prSet/>
      <dgm:spPr/>
      <dgm:t>
        <a:bodyPr/>
        <a:lstStyle/>
        <a:p>
          <a:endParaRPr lang="es-MX"/>
        </a:p>
      </dgm:t>
    </dgm:pt>
    <dgm:pt modelId="{21727166-0BB7-46B9-8BBC-F883AA80AD37}" type="pres">
      <dgm:prSet presAssocID="{65E410DF-CE17-4843-8FD9-31C33C268F89}" presName="Name0" presStyleCnt="0">
        <dgm:presLayoutVars>
          <dgm:dir/>
          <dgm:animOne val="branch"/>
          <dgm:animLvl val="lvl"/>
        </dgm:presLayoutVars>
      </dgm:prSet>
      <dgm:spPr/>
      <dgm:t>
        <a:bodyPr/>
        <a:lstStyle/>
        <a:p>
          <a:endParaRPr lang="es-MX"/>
        </a:p>
      </dgm:t>
    </dgm:pt>
    <dgm:pt modelId="{882C335D-6903-450F-8479-AF73798E00D4}" type="pres">
      <dgm:prSet presAssocID="{53543721-8A38-4A49-B396-FC74B10D6BED}" presName="chaos" presStyleCnt="0"/>
      <dgm:spPr/>
    </dgm:pt>
    <dgm:pt modelId="{DF67BFF4-0C66-4DF3-9FDE-836BE9F8D16A}" type="pres">
      <dgm:prSet presAssocID="{53543721-8A38-4A49-B396-FC74B10D6BED}" presName="parTx1" presStyleLbl="revTx" presStyleIdx="0" presStyleCnt="1"/>
      <dgm:spPr/>
      <dgm:t>
        <a:bodyPr/>
        <a:lstStyle/>
        <a:p>
          <a:endParaRPr lang="es-MX"/>
        </a:p>
      </dgm:t>
    </dgm:pt>
    <dgm:pt modelId="{5C9A9E35-2BE8-41AE-BE8C-9058F109F9B5}" type="pres">
      <dgm:prSet presAssocID="{53543721-8A38-4A49-B396-FC74B10D6BED}" presName="c1" presStyleLbl="node1" presStyleIdx="0" presStyleCnt="19"/>
      <dgm:spPr/>
    </dgm:pt>
    <dgm:pt modelId="{40389208-879F-4F97-852A-CC04691D2733}" type="pres">
      <dgm:prSet presAssocID="{53543721-8A38-4A49-B396-FC74B10D6BED}" presName="c2" presStyleLbl="node1" presStyleIdx="1" presStyleCnt="19"/>
      <dgm:spPr/>
    </dgm:pt>
    <dgm:pt modelId="{7EEB9DA0-C140-4A0E-B952-97E1ECA6A2DA}" type="pres">
      <dgm:prSet presAssocID="{53543721-8A38-4A49-B396-FC74B10D6BED}" presName="c3" presStyleLbl="node1" presStyleIdx="2" presStyleCnt="19"/>
      <dgm:spPr/>
    </dgm:pt>
    <dgm:pt modelId="{79B34FD7-E3B6-4848-A85A-7F44A3C88000}" type="pres">
      <dgm:prSet presAssocID="{53543721-8A38-4A49-B396-FC74B10D6BED}" presName="c4" presStyleLbl="node1" presStyleIdx="3" presStyleCnt="19"/>
      <dgm:spPr/>
    </dgm:pt>
    <dgm:pt modelId="{FC1DF2E0-B1CB-48FD-8C33-E5A9E7AB9588}" type="pres">
      <dgm:prSet presAssocID="{53543721-8A38-4A49-B396-FC74B10D6BED}" presName="c5" presStyleLbl="node1" presStyleIdx="4" presStyleCnt="19"/>
      <dgm:spPr/>
    </dgm:pt>
    <dgm:pt modelId="{D85444CE-F7E5-497D-A0AC-1B496DB0294C}" type="pres">
      <dgm:prSet presAssocID="{53543721-8A38-4A49-B396-FC74B10D6BED}" presName="c6" presStyleLbl="node1" presStyleIdx="5" presStyleCnt="19"/>
      <dgm:spPr/>
    </dgm:pt>
    <dgm:pt modelId="{C56BC542-70C7-4748-8854-C7250DD130DE}" type="pres">
      <dgm:prSet presAssocID="{53543721-8A38-4A49-B396-FC74B10D6BED}" presName="c7" presStyleLbl="node1" presStyleIdx="6" presStyleCnt="19"/>
      <dgm:spPr/>
    </dgm:pt>
    <dgm:pt modelId="{8E04310F-951F-41E4-9F6F-88AB269C4D4A}" type="pres">
      <dgm:prSet presAssocID="{53543721-8A38-4A49-B396-FC74B10D6BED}" presName="c8" presStyleLbl="node1" presStyleIdx="7" presStyleCnt="19"/>
      <dgm:spPr/>
    </dgm:pt>
    <dgm:pt modelId="{1A2C2C57-5CFC-4E4A-80C5-4AB477FE7639}" type="pres">
      <dgm:prSet presAssocID="{53543721-8A38-4A49-B396-FC74B10D6BED}" presName="c9" presStyleLbl="node1" presStyleIdx="8" presStyleCnt="19"/>
      <dgm:spPr/>
    </dgm:pt>
    <dgm:pt modelId="{518AEF19-8379-47C0-991E-8662B44CCE01}" type="pres">
      <dgm:prSet presAssocID="{53543721-8A38-4A49-B396-FC74B10D6BED}" presName="c10" presStyleLbl="node1" presStyleIdx="9" presStyleCnt="19"/>
      <dgm:spPr/>
    </dgm:pt>
    <dgm:pt modelId="{B4EE38EB-C782-44F6-B05B-5B626FC8087D}" type="pres">
      <dgm:prSet presAssocID="{53543721-8A38-4A49-B396-FC74B10D6BED}" presName="c11" presStyleLbl="node1" presStyleIdx="10" presStyleCnt="19"/>
      <dgm:spPr/>
    </dgm:pt>
    <dgm:pt modelId="{5560C64F-F8C4-48E8-99D1-BBF06066705D}" type="pres">
      <dgm:prSet presAssocID="{53543721-8A38-4A49-B396-FC74B10D6BED}" presName="c12" presStyleLbl="node1" presStyleIdx="11" presStyleCnt="19"/>
      <dgm:spPr/>
    </dgm:pt>
    <dgm:pt modelId="{D0681EEA-D385-4373-9AD8-803DCE161BFC}" type="pres">
      <dgm:prSet presAssocID="{53543721-8A38-4A49-B396-FC74B10D6BED}" presName="c13" presStyleLbl="node1" presStyleIdx="12" presStyleCnt="19"/>
      <dgm:spPr/>
    </dgm:pt>
    <dgm:pt modelId="{9B75A65A-0461-46FF-944C-1BB8304E52CA}" type="pres">
      <dgm:prSet presAssocID="{53543721-8A38-4A49-B396-FC74B10D6BED}" presName="c14" presStyleLbl="node1" presStyleIdx="13" presStyleCnt="19"/>
      <dgm:spPr/>
    </dgm:pt>
    <dgm:pt modelId="{6F0CD067-D4F8-417B-A773-E3897CDBB669}" type="pres">
      <dgm:prSet presAssocID="{53543721-8A38-4A49-B396-FC74B10D6BED}" presName="c15" presStyleLbl="node1" presStyleIdx="14" presStyleCnt="19"/>
      <dgm:spPr/>
    </dgm:pt>
    <dgm:pt modelId="{A4CCC67F-B443-4379-A7AA-5D6F27800B57}" type="pres">
      <dgm:prSet presAssocID="{53543721-8A38-4A49-B396-FC74B10D6BED}" presName="c16" presStyleLbl="node1" presStyleIdx="15" presStyleCnt="19"/>
      <dgm:spPr/>
    </dgm:pt>
    <dgm:pt modelId="{520B536A-763B-4A0D-A8DE-A90841299382}" type="pres">
      <dgm:prSet presAssocID="{53543721-8A38-4A49-B396-FC74B10D6BED}" presName="c17" presStyleLbl="node1" presStyleIdx="16" presStyleCnt="19"/>
      <dgm:spPr/>
    </dgm:pt>
    <dgm:pt modelId="{12806F88-DC1E-4D24-9F40-32DF32467C83}" type="pres">
      <dgm:prSet presAssocID="{53543721-8A38-4A49-B396-FC74B10D6BED}" presName="c18" presStyleLbl="node1" presStyleIdx="17" presStyleCnt="19"/>
      <dgm:spPr/>
    </dgm:pt>
    <dgm:pt modelId="{1BF6E449-2987-4A1D-9F22-28E01D380C9D}" type="pres">
      <dgm:prSet presAssocID="{7F637E9C-C6F9-4E21-AC7E-63183B96358A}" presName="chevronComposite1" presStyleCnt="0"/>
      <dgm:spPr/>
    </dgm:pt>
    <dgm:pt modelId="{211E19BD-2738-4C69-9AA6-0EAB4C006FDA}" type="pres">
      <dgm:prSet presAssocID="{7F637E9C-C6F9-4E21-AC7E-63183B96358A}" presName="chevron1" presStyleLbl="sibTrans2D1" presStyleIdx="0" presStyleCnt="2"/>
      <dgm:spPr/>
    </dgm:pt>
    <dgm:pt modelId="{05A18795-4F40-4CA1-83ED-878A07020258}" type="pres">
      <dgm:prSet presAssocID="{7F637E9C-C6F9-4E21-AC7E-63183B96358A}" presName="spChevron1" presStyleCnt="0"/>
      <dgm:spPr/>
    </dgm:pt>
    <dgm:pt modelId="{9EE69727-323E-4485-A0B2-463A4DDD2917}" type="pres">
      <dgm:prSet presAssocID="{7F637E9C-C6F9-4E21-AC7E-63183B96358A}" presName="overlap" presStyleCnt="0"/>
      <dgm:spPr/>
    </dgm:pt>
    <dgm:pt modelId="{7EDFAAD4-E095-4A7D-8F74-996B7D26D771}" type="pres">
      <dgm:prSet presAssocID="{7F637E9C-C6F9-4E21-AC7E-63183B96358A}" presName="chevronComposite2" presStyleCnt="0"/>
      <dgm:spPr/>
    </dgm:pt>
    <dgm:pt modelId="{C8F50901-33B4-47F7-9F00-55D6CB10C4EF}" type="pres">
      <dgm:prSet presAssocID="{7F637E9C-C6F9-4E21-AC7E-63183B96358A}" presName="chevron2" presStyleLbl="sibTrans2D1" presStyleIdx="1" presStyleCnt="2"/>
      <dgm:spPr/>
    </dgm:pt>
    <dgm:pt modelId="{5BF92867-46BB-4F45-9E29-48DA9B729DC2}" type="pres">
      <dgm:prSet presAssocID="{7F637E9C-C6F9-4E21-AC7E-63183B96358A}" presName="spChevron2" presStyleCnt="0"/>
      <dgm:spPr/>
    </dgm:pt>
    <dgm:pt modelId="{F863C292-4D4C-4FD2-AC3F-A6E50A995E12}" type="pres">
      <dgm:prSet presAssocID="{E0660FE2-DAB4-4E35-B398-44C0650821D8}" presName="last" presStyleCnt="0"/>
      <dgm:spPr/>
    </dgm:pt>
    <dgm:pt modelId="{0EA6A098-5418-4ED8-8D42-430E8D20CE56}" type="pres">
      <dgm:prSet presAssocID="{E0660FE2-DAB4-4E35-B398-44C0650821D8}" presName="circleTx" presStyleLbl="node1" presStyleIdx="18" presStyleCnt="19" custLinFactNeighborX="23363" custLinFactNeighborY="3997"/>
      <dgm:spPr/>
      <dgm:t>
        <a:bodyPr/>
        <a:lstStyle/>
        <a:p>
          <a:endParaRPr lang="es-MX"/>
        </a:p>
      </dgm:t>
    </dgm:pt>
    <dgm:pt modelId="{03CCB558-EE1E-47DB-8C82-2F172E30BAC1}" type="pres">
      <dgm:prSet presAssocID="{E0660FE2-DAB4-4E35-B398-44C0650821D8}" presName="spN" presStyleCnt="0"/>
      <dgm:spPr/>
    </dgm:pt>
  </dgm:ptLst>
  <dgm:cxnLst>
    <dgm:cxn modelId="{BD00C14F-B2C3-4F40-B379-FCF3B938275E}" srcId="{65E410DF-CE17-4843-8FD9-31C33C268F89}" destId="{53543721-8A38-4A49-B396-FC74B10D6BED}" srcOrd="0" destOrd="0" parTransId="{415B5B6F-475C-4B8A-9904-B40F592544A1}" sibTransId="{7F637E9C-C6F9-4E21-AC7E-63183B96358A}"/>
    <dgm:cxn modelId="{18E1E3CE-C20F-4AA4-9911-FFC4B600CA3F}" type="presOf" srcId="{53543721-8A38-4A49-B396-FC74B10D6BED}" destId="{DF67BFF4-0C66-4DF3-9FDE-836BE9F8D16A}" srcOrd="0" destOrd="0" presId="urn:microsoft.com/office/officeart/2009/3/layout/RandomtoResultProcess"/>
    <dgm:cxn modelId="{04B7BC21-6F2F-40A3-A004-B585A564687E}" type="presOf" srcId="{65E410DF-CE17-4843-8FD9-31C33C268F89}" destId="{21727166-0BB7-46B9-8BBC-F883AA80AD37}" srcOrd="0" destOrd="0" presId="urn:microsoft.com/office/officeart/2009/3/layout/RandomtoResultProcess"/>
    <dgm:cxn modelId="{2DDC6272-0794-4A9B-808B-97543424568D}" type="presOf" srcId="{E0660FE2-DAB4-4E35-B398-44C0650821D8}" destId="{0EA6A098-5418-4ED8-8D42-430E8D20CE56}" srcOrd="0" destOrd="0" presId="urn:microsoft.com/office/officeart/2009/3/layout/RandomtoResultProcess"/>
    <dgm:cxn modelId="{6676739F-2035-4D43-8267-F8DBDF893FBA}" srcId="{65E410DF-CE17-4843-8FD9-31C33C268F89}" destId="{E0660FE2-DAB4-4E35-B398-44C0650821D8}" srcOrd="1" destOrd="0" parTransId="{87B6E256-8C8B-46FA-A984-883E2E8C75A0}" sibTransId="{5165ACC3-3408-462C-970E-ADA694F7F42F}"/>
    <dgm:cxn modelId="{C7DE62C1-D1A1-4602-8D0D-53A84D12EEB5}" type="presParOf" srcId="{21727166-0BB7-46B9-8BBC-F883AA80AD37}" destId="{882C335D-6903-450F-8479-AF73798E00D4}" srcOrd="0" destOrd="0" presId="urn:microsoft.com/office/officeart/2009/3/layout/RandomtoResultProcess"/>
    <dgm:cxn modelId="{341ED12B-DE84-4624-921C-F224A52EBA5E}" type="presParOf" srcId="{882C335D-6903-450F-8479-AF73798E00D4}" destId="{DF67BFF4-0C66-4DF3-9FDE-836BE9F8D16A}" srcOrd="0" destOrd="0" presId="urn:microsoft.com/office/officeart/2009/3/layout/RandomtoResultProcess"/>
    <dgm:cxn modelId="{29C70BD9-C8B0-4AC6-869C-15F99400DC57}" type="presParOf" srcId="{882C335D-6903-450F-8479-AF73798E00D4}" destId="{5C9A9E35-2BE8-41AE-BE8C-9058F109F9B5}" srcOrd="1" destOrd="0" presId="urn:microsoft.com/office/officeart/2009/3/layout/RandomtoResultProcess"/>
    <dgm:cxn modelId="{43762860-89AF-4ED0-8D7B-77DCE34E6CAD}" type="presParOf" srcId="{882C335D-6903-450F-8479-AF73798E00D4}" destId="{40389208-879F-4F97-852A-CC04691D2733}" srcOrd="2" destOrd="0" presId="urn:microsoft.com/office/officeart/2009/3/layout/RandomtoResultProcess"/>
    <dgm:cxn modelId="{5081DF64-DDF5-4AF7-B5B1-C7C07B2C9516}" type="presParOf" srcId="{882C335D-6903-450F-8479-AF73798E00D4}" destId="{7EEB9DA0-C140-4A0E-B952-97E1ECA6A2DA}" srcOrd="3" destOrd="0" presId="urn:microsoft.com/office/officeart/2009/3/layout/RandomtoResultProcess"/>
    <dgm:cxn modelId="{880D000E-163C-42AD-9779-0B1A09C63266}" type="presParOf" srcId="{882C335D-6903-450F-8479-AF73798E00D4}" destId="{79B34FD7-E3B6-4848-A85A-7F44A3C88000}" srcOrd="4" destOrd="0" presId="urn:microsoft.com/office/officeart/2009/3/layout/RandomtoResultProcess"/>
    <dgm:cxn modelId="{9388C33C-15E3-4F6C-866B-77E80B97A7B8}" type="presParOf" srcId="{882C335D-6903-450F-8479-AF73798E00D4}" destId="{FC1DF2E0-B1CB-48FD-8C33-E5A9E7AB9588}" srcOrd="5" destOrd="0" presId="urn:microsoft.com/office/officeart/2009/3/layout/RandomtoResultProcess"/>
    <dgm:cxn modelId="{CF443712-3C77-47BB-B698-93BA6C941C02}" type="presParOf" srcId="{882C335D-6903-450F-8479-AF73798E00D4}" destId="{D85444CE-F7E5-497D-A0AC-1B496DB0294C}" srcOrd="6" destOrd="0" presId="urn:microsoft.com/office/officeart/2009/3/layout/RandomtoResultProcess"/>
    <dgm:cxn modelId="{CEC467C6-81D2-4090-9695-7C1EFF1719DE}" type="presParOf" srcId="{882C335D-6903-450F-8479-AF73798E00D4}" destId="{C56BC542-70C7-4748-8854-C7250DD130DE}" srcOrd="7" destOrd="0" presId="urn:microsoft.com/office/officeart/2009/3/layout/RandomtoResultProcess"/>
    <dgm:cxn modelId="{3CD7C1DD-7143-4709-A6D3-9396424FD7BB}" type="presParOf" srcId="{882C335D-6903-450F-8479-AF73798E00D4}" destId="{8E04310F-951F-41E4-9F6F-88AB269C4D4A}" srcOrd="8" destOrd="0" presId="urn:microsoft.com/office/officeart/2009/3/layout/RandomtoResultProcess"/>
    <dgm:cxn modelId="{F90B4E8D-6F3A-46BA-8D87-42F5D743D440}" type="presParOf" srcId="{882C335D-6903-450F-8479-AF73798E00D4}" destId="{1A2C2C57-5CFC-4E4A-80C5-4AB477FE7639}" srcOrd="9" destOrd="0" presId="urn:microsoft.com/office/officeart/2009/3/layout/RandomtoResultProcess"/>
    <dgm:cxn modelId="{58C6D179-CDAB-498E-B73F-8A25FE3CA1EC}" type="presParOf" srcId="{882C335D-6903-450F-8479-AF73798E00D4}" destId="{518AEF19-8379-47C0-991E-8662B44CCE01}" srcOrd="10" destOrd="0" presId="urn:microsoft.com/office/officeart/2009/3/layout/RandomtoResultProcess"/>
    <dgm:cxn modelId="{3F55BC42-8BF4-46E8-9A16-ECB4BF98E75F}" type="presParOf" srcId="{882C335D-6903-450F-8479-AF73798E00D4}" destId="{B4EE38EB-C782-44F6-B05B-5B626FC8087D}" srcOrd="11" destOrd="0" presId="urn:microsoft.com/office/officeart/2009/3/layout/RandomtoResultProcess"/>
    <dgm:cxn modelId="{8CDC0D78-E6EE-4D9F-93AA-D5427794FD89}" type="presParOf" srcId="{882C335D-6903-450F-8479-AF73798E00D4}" destId="{5560C64F-F8C4-48E8-99D1-BBF06066705D}" srcOrd="12" destOrd="0" presId="urn:microsoft.com/office/officeart/2009/3/layout/RandomtoResultProcess"/>
    <dgm:cxn modelId="{AA0BBBC2-BB79-49E2-B031-34CAA3EB0A3D}" type="presParOf" srcId="{882C335D-6903-450F-8479-AF73798E00D4}" destId="{D0681EEA-D385-4373-9AD8-803DCE161BFC}" srcOrd="13" destOrd="0" presId="urn:microsoft.com/office/officeart/2009/3/layout/RandomtoResultProcess"/>
    <dgm:cxn modelId="{C67024B8-BC70-44BF-A3B5-BCFDB46A31B8}" type="presParOf" srcId="{882C335D-6903-450F-8479-AF73798E00D4}" destId="{9B75A65A-0461-46FF-944C-1BB8304E52CA}" srcOrd="14" destOrd="0" presId="urn:microsoft.com/office/officeart/2009/3/layout/RandomtoResultProcess"/>
    <dgm:cxn modelId="{C2752F22-4384-40F8-A8D4-55BF2C18103F}" type="presParOf" srcId="{882C335D-6903-450F-8479-AF73798E00D4}" destId="{6F0CD067-D4F8-417B-A773-E3897CDBB669}" srcOrd="15" destOrd="0" presId="urn:microsoft.com/office/officeart/2009/3/layout/RandomtoResultProcess"/>
    <dgm:cxn modelId="{91E0DF7D-403F-4A9B-A84D-A5D7AE557622}" type="presParOf" srcId="{882C335D-6903-450F-8479-AF73798E00D4}" destId="{A4CCC67F-B443-4379-A7AA-5D6F27800B57}" srcOrd="16" destOrd="0" presId="urn:microsoft.com/office/officeart/2009/3/layout/RandomtoResultProcess"/>
    <dgm:cxn modelId="{6F2C5C7A-3DC7-4D17-AC4A-6CEF9F0E1F1C}" type="presParOf" srcId="{882C335D-6903-450F-8479-AF73798E00D4}" destId="{520B536A-763B-4A0D-A8DE-A90841299382}" srcOrd="17" destOrd="0" presId="urn:microsoft.com/office/officeart/2009/3/layout/RandomtoResultProcess"/>
    <dgm:cxn modelId="{E3C6DACF-F587-4373-B6B4-A50973F3F981}" type="presParOf" srcId="{882C335D-6903-450F-8479-AF73798E00D4}" destId="{12806F88-DC1E-4D24-9F40-32DF32467C83}" srcOrd="18" destOrd="0" presId="urn:microsoft.com/office/officeart/2009/3/layout/RandomtoResultProcess"/>
    <dgm:cxn modelId="{9562034B-E167-421D-B754-5586B0966547}" type="presParOf" srcId="{21727166-0BB7-46B9-8BBC-F883AA80AD37}" destId="{1BF6E449-2987-4A1D-9F22-28E01D380C9D}" srcOrd="1" destOrd="0" presId="urn:microsoft.com/office/officeart/2009/3/layout/RandomtoResultProcess"/>
    <dgm:cxn modelId="{1DC8B562-6BA8-4284-8584-C1B3E30FDDDC}" type="presParOf" srcId="{1BF6E449-2987-4A1D-9F22-28E01D380C9D}" destId="{211E19BD-2738-4C69-9AA6-0EAB4C006FDA}" srcOrd="0" destOrd="0" presId="urn:microsoft.com/office/officeart/2009/3/layout/RandomtoResultProcess"/>
    <dgm:cxn modelId="{B492B234-D691-457C-99A0-ED3B3677ADA7}" type="presParOf" srcId="{1BF6E449-2987-4A1D-9F22-28E01D380C9D}" destId="{05A18795-4F40-4CA1-83ED-878A07020258}" srcOrd="1" destOrd="0" presId="urn:microsoft.com/office/officeart/2009/3/layout/RandomtoResultProcess"/>
    <dgm:cxn modelId="{B2F7A1B4-B285-43E5-B196-ED9AC376AEAF}" type="presParOf" srcId="{21727166-0BB7-46B9-8BBC-F883AA80AD37}" destId="{9EE69727-323E-4485-A0B2-463A4DDD2917}" srcOrd="2" destOrd="0" presId="urn:microsoft.com/office/officeart/2009/3/layout/RandomtoResultProcess"/>
    <dgm:cxn modelId="{8DBB3467-6F30-4660-A7C5-E9681000851E}" type="presParOf" srcId="{21727166-0BB7-46B9-8BBC-F883AA80AD37}" destId="{7EDFAAD4-E095-4A7D-8F74-996B7D26D771}" srcOrd="3" destOrd="0" presId="urn:microsoft.com/office/officeart/2009/3/layout/RandomtoResultProcess"/>
    <dgm:cxn modelId="{372398B7-6CD6-4A8C-B4F7-2540D6F0C367}" type="presParOf" srcId="{7EDFAAD4-E095-4A7D-8F74-996B7D26D771}" destId="{C8F50901-33B4-47F7-9F00-55D6CB10C4EF}" srcOrd="0" destOrd="0" presId="urn:microsoft.com/office/officeart/2009/3/layout/RandomtoResultProcess"/>
    <dgm:cxn modelId="{4E36800F-8FF2-4A33-9D78-BBE47454CBCA}" type="presParOf" srcId="{7EDFAAD4-E095-4A7D-8F74-996B7D26D771}" destId="{5BF92867-46BB-4F45-9E29-48DA9B729DC2}" srcOrd="1" destOrd="0" presId="urn:microsoft.com/office/officeart/2009/3/layout/RandomtoResultProcess"/>
    <dgm:cxn modelId="{83618276-7C07-4B7F-886F-6E627CFDD0DD}" type="presParOf" srcId="{21727166-0BB7-46B9-8BBC-F883AA80AD37}" destId="{F863C292-4D4C-4FD2-AC3F-A6E50A995E12}" srcOrd="4" destOrd="0" presId="urn:microsoft.com/office/officeart/2009/3/layout/RandomtoResultProcess"/>
    <dgm:cxn modelId="{E61D0DB6-3F1A-4AB9-AADB-4B78383B3CB3}" type="presParOf" srcId="{F863C292-4D4C-4FD2-AC3F-A6E50A995E12}" destId="{0EA6A098-5418-4ED8-8D42-430E8D20CE56}" srcOrd="0" destOrd="0" presId="urn:microsoft.com/office/officeart/2009/3/layout/RandomtoResultProcess"/>
    <dgm:cxn modelId="{76E19389-E81B-4324-9475-A9DD9B2963FB}" type="presParOf" srcId="{F863C292-4D4C-4FD2-AC3F-A6E50A995E12}" destId="{03CCB558-EE1E-47DB-8C82-2F172E30BAC1}" srcOrd="1"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5A17B5-B1F0-4B71-B525-CC965BB8F7F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MX"/>
        </a:p>
      </dgm:t>
    </dgm:pt>
    <dgm:pt modelId="{F20BAD39-AF60-459B-BBD2-191EEFA422EE}">
      <dgm:prSet phldrT="[Texto]"/>
      <dgm:spPr/>
      <dgm:t>
        <a:bodyPr/>
        <a:lstStyle/>
        <a:p>
          <a:r>
            <a:rPr lang="es-MX" dirty="0" smtClean="0"/>
            <a:t>Se refiere a todos los órganos gubernamentales que fiscalicen recursos públicos en los tres niveles de gobierno, en los poderes de la Unión y en los órganos constitucionalmente autónomos. </a:t>
          </a:r>
          <a:endParaRPr lang="es-MX" dirty="0"/>
        </a:p>
      </dgm:t>
    </dgm:pt>
    <dgm:pt modelId="{5F9CD527-C3C4-412A-A6F9-E38046746368}" type="parTrans" cxnId="{8EB900C4-A766-430E-A5B7-523AA12527E0}">
      <dgm:prSet/>
      <dgm:spPr/>
      <dgm:t>
        <a:bodyPr/>
        <a:lstStyle/>
        <a:p>
          <a:endParaRPr lang="es-MX"/>
        </a:p>
      </dgm:t>
    </dgm:pt>
    <dgm:pt modelId="{AFC201A7-D4B1-4346-A562-AEDAB3B982EA}" type="sibTrans" cxnId="{8EB900C4-A766-430E-A5B7-523AA12527E0}">
      <dgm:prSet/>
      <dgm:spPr/>
      <dgm:t>
        <a:bodyPr/>
        <a:lstStyle/>
        <a:p>
          <a:endParaRPr lang="es-MX"/>
        </a:p>
      </dgm:t>
    </dgm:pt>
    <dgm:pt modelId="{AD4FBAF9-8F60-4416-81D9-0E8D388A70A3}">
      <dgm:prSet/>
      <dgm:spPr/>
      <dgm:t>
        <a:bodyPr/>
        <a:lstStyle/>
        <a:p>
          <a:r>
            <a:rPr lang="es-MX" dirty="0" smtClean="0"/>
            <a:t>Su alcance es federal, estatal  y municipal.</a:t>
          </a:r>
          <a:endParaRPr lang="es-MX" dirty="0"/>
        </a:p>
      </dgm:t>
    </dgm:pt>
    <dgm:pt modelId="{E91FBA45-D3D1-41AA-81B4-26FEA4177739}" type="parTrans" cxnId="{0A417652-BB06-430F-9C04-5B6C0BC1FEBE}">
      <dgm:prSet/>
      <dgm:spPr/>
      <dgm:t>
        <a:bodyPr/>
        <a:lstStyle/>
        <a:p>
          <a:endParaRPr lang="es-MX"/>
        </a:p>
      </dgm:t>
    </dgm:pt>
    <dgm:pt modelId="{F90B70AF-1937-48F4-9FD6-6A53B342F7D5}" type="sibTrans" cxnId="{0A417652-BB06-430F-9C04-5B6C0BC1FEBE}">
      <dgm:prSet/>
      <dgm:spPr/>
      <dgm:t>
        <a:bodyPr/>
        <a:lstStyle/>
        <a:p>
          <a:endParaRPr lang="es-MX"/>
        </a:p>
      </dgm:t>
    </dgm:pt>
    <dgm:pt modelId="{C4538065-C68D-4265-A5C3-0A60BE2B0009}" type="pres">
      <dgm:prSet presAssocID="{AA5A17B5-B1F0-4B71-B525-CC965BB8F7FF}" presName="linear" presStyleCnt="0">
        <dgm:presLayoutVars>
          <dgm:animLvl val="lvl"/>
          <dgm:resizeHandles val="exact"/>
        </dgm:presLayoutVars>
      </dgm:prSet>
      <dgm:spPr/>
      <dgm:t>
        <a:bodyPr/>
        <a:lstStyle/>
        <a:p>
          <a:endParaRPr lang="es-MX"/>
        </a:p>
      </dgm:t>
    </dgm:pt>
    <dgm:pt modelId="{1C2E8AB5-BC98-4086-860C-836833EDDF76}" type="pres">
      <dgm:prSet presAssocID="{F20BAD39-AF60-459B-BBD2-191EEFA422EE}" presName="parentText" presStyleLbl="node1" presStyleIdx="0" presStyleCnt="2" custLinFactY="-6520" custLinFactNeighborX="-15252" custLinFactNeighborY="-100000">
        <dgm:presLayoutVars>
          <dgm:chMax val="0"/>
          <dgm:bulletEnabled val="1"/>
        </dgm:presLayoutVars>
      </dgm:prSet>
      <dgm:spPr/>
      <dgm:t>
        <a:bodyPr/>
        <a:lstStyle/>
        <a:p>
          <a:endParaRPr lang="es-MX"/>
        </a:p>
      </dgm:t>
    </dgm:pt>
    <dgm:pt modelId="{8C173A20-785F-4BA3-B66B-44895E4E6070}" type="pres">
      <dgm:prSet presAssocID="{AFC201A7-D4B1-4346-A562-AEDAB3B982EA}" presName="spacer" presStyleCnt="0"/>
      <dgm:spPr/>
    </dgm:pt>
    <dgm:pt modelId="{4BB53D8A-746E-4032-B5F0-99802D773A48}" type="pres">
      <dgm:prSet presAssocID="{AD4FBAF9-8F60-4416-81D9-0E8D388A70A3}" presName="parentText" presStyleLbl="node1" presStyleIdx="1" presStyleCnt="2" custLinFactY="17323" custLinFactNeighborX="-896" custLinFactNeighborY="100000">
        <dgm:presLayoutVars>
          <dgm:chMax val="0"/>
          <dgm:bulletEnabled val="1"/>
        </dgm:presLayoutVars>
      </dgm:prSet>
      <dgm:spPr/>
      <dgm:t>
        <a:bodyPr/>
        <a:lstStyle/>
        <a:p>
          <a:endParaRPr lang="es-MX"/>
        </a:p>
      </dgm:t>
    </dgm:pt>
  </dgm:ptLst>
  <dgm:cxnLst>
    <dgm:cxn modelId="{05CDEDF0-7DBB-47B7-930E-F6E59F5A3098}" type="presOf" srcId="{AD4FBAF9-8F60-4416-81D9-0E8D388A70A3}" destId="{4BB53D8A-746E-4032-B5F0-99802D773A48}" srcOrd="0" destOrd="0" presId="urn:microsoft.com/office/officeart/2005/8/layout/vList2"/>
    <dgm:cxn modelId="{0A417652-BB06-430F-9C04-5B6C0BC1FEBE}" srcId="{AA5A17B5-B1F0-4B71-B525-CC965BB8F7FF}" destId="{AD4FBAF9-8F60-4416-81D9-0E8D388A70A3}" srcOrd="1" destOrd="0" parTransId="{E91FBA45-D3D1-41AA-81B4-26FEA4177739}" sibTransId="{F90B70AF-1937-48F4-9FD6-6A53B342F7D5}"/>
    <dgm:cxn modelId="{8EB900C4-A766-430E-A5B7-523AA12527E0}" srcId="{AA5A17B5-B1F0-4B71-B525-CC965BB8F7FF}" destId="{F20BAD39-AF60-459B-BBD2-191EEFA422EE}" srcOrd="0" destOrd="0" parTransId="{5F9CD527-C3C4-412A-A6F9-E38046746368}" sibTransId="{AFC201A7-D4B1-4346-A562-AEDAB3B982EA}"/>
    <dgm:cxn modelId="{914D76BB-4078-4B56-AA1A-4FAB15497C78}" type="presOf" srcId="{F20BAD39-AF60-459B-BBD2-191EEFA422EE}" destId="{1C2E8AB5-BC98-4086-860C-836833EDDF76}" srcOrd="0" destOrd="0" presId="urn:microsoft.com/office/officeart/2005/8/layout/vList2"/>
    <dgm:cxn modelId="{9ABE81D8-4D79-475F-8D21-BD755DC265BF}" type="presOf" srcId="{AA5A17B5-B1F0-4B71-B525-CC965BB8F7FF}" destId="{C4538065-C68D-4265-A5C3-0A60BE2B0009}" srcOrd="0" destOrd="0" presId="urn:microsoft.com/office/officeart/2005/8/layout/vList2"/>
    <dgm:cxn modelId="{5D299E96-035B-43F6-B85B-C4AE0B3C8694}" type="presParOf" srcId="{C4538065-C68D-4265-A5C3-0A60BE2B0009}" destId="{1C2E8AB5-BC98-4086-860C-836833EDDF76}" srcOrd="0" destOrd="0" presId="urn:microsoft.com/office/officeart/2005/8/layout/vList2"/>
    <dgm:cxn modelId="{0F91EB21-2A3B-4FFF-A4CD-5A858139EC71}" type="presParOf" srcId="{C4538065-C68D-4265-A5C3-0A60BE2B0009}" destId="{8C173A20-785F-4BA3-B66B-44895E4E6070}" srcOrd="1" destOrd="0" presId="urn:microsoft.com/office/officeart/2005/8/layout/vList2"/>
    <dgm:cxn modelId="{03368FB5-D730-4948-82DE-580E8BC7BEAF}" type="presParOf" srcId="{C4538065-C68D-4265-A5C3-0A60BE2B0009}" destId="{4BB53D8A-746E-4032-B5F0-99802D773A4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7BFF4-0C66-4DF3-9FDE-836BE9F8D16A}">
      <dsp:nvSpPr>
        <dsp:cNvPr id="0" name=""/>
        <dsp:cNvSpPr/>
      </dsp:nvSpPr>
      <dsp:spPr>
        <a:xfrm>
          <a:off x="243295" y="2208539"/>
          <a:ext cx="3577102" cy="1178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MX" sz="1800" kern="1200" dirty="0" smtClean="0"/>
            <a:t>Sistema Nacional de Transparencia, Acceso a la Información y Protección de Datos Personales </a:t>
          </a:r>
          <a:endParaRPr lang="es-MX" sz="1800" kern="1200" dirty="0"/>
        </a:p>
      </dsp:txBody>
      <dsp:txXfrm>
        <a:off x="243295" y="2208539"/>
        <a:ext cx="3577102" cy="1178817"/>
      </dsp:txXfrm>
    </dsp:sp>
    <dsp:sp modelId="{5C9A9E35-2BE8-41AE-BE8C-9058F109F9B5}">
      <dsp:nvSpPr>
        <dsp:cNvPr id="0" name=""/>
        <dsp:cNvSpPr/>
      </dsp:nvSpPr>
      <dsp:spPr>
        <a:xfrm>
          <a:off x="239230" y="1850015"/>
          <a:ext cx="284542" cy="2845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389208-879F-4F97-852A-CC04691D2733}">
      <dsp:nvSpPr>
        <dsp:cNvPr id="0" name=""/>
        <dsp:cNvSpPr/>
      </dsp:nvSpPr>
      <dsp:spPr>
        <a:xfrm>
          <a:off x="438410" y="1451656"/>
          <a:ext cx="284542" cy="2845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EB9DA0-C140-4A0E-B952-97E1ECA6A2DA}">
      <dsp:nvSpPr>
        <dsp:cNvPr id="0" name=""/>
        <dsp:cNvSpPr/>
      </dsp:nvSpPr>
      <dsp:spPr>
        <a:xfrm>
          <a:off x="916441" y="1531328"/>
          <a:ext cx="447137" cy="44713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B34FD7-E3B6-4848-A85A-7F44A3C88000}">
      <dsp:nvSpPr>
        <dsp:cNvPr id="0" name=""/>
        <dsp:cNvSpPr/>
      </dsp:nvSpPr>
      <dsp:spPr>
        <a:xfrm>
          <a:off x="1314800" y="1093133"/>
          <a:ext cx="284542" cy="2845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1DF2E0-B1CB-48FD-8C33-E5A9E7AB9588}">
      <dsp:nvSpPr>
        <dsp:cNvPr id="0" name=""/>
        <dsp:cNvSpPr/>
      </dsp:nvSpPr>
      <dsp:spPr>
        <a:xfrm>
          <a:off x="1832667" y="933789"/>
          <a:ext cx="284542" cy="2845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5444CE-F7E5-497D-A0AC-1B496DB0294C}">
      <dsp:nvSpPr>
        <dsp:cNvPr id="0" name=""/>
        <dsp:cNvSpPr/>
      </dsp:nvSpPr>
      <dsp:spPr>
        <a:xfrm>
          <a:off x="2470041" y="1212641"/>
          <a:ext cx="284542" cy="2845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6BC542-70C7-4748-8854-C7250DD130DE}">
      <dsp:nvSpPr>
        <dsp:cNvPr id="0" name=""/>
        <dsp:cNvSpPr/>
      </dsp:nvSpPr>
      <dsp:spPr>
        <a:xfrm>
          <a:off x="2868401" y="1411820"/>
          <a:ext cx="447137" cy="44713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04310F-951F-41E4-9F6F-88AB269C4D4A}">
      <dsp:nvSpPr>
        <dsp:cNvPr id="0" name=""/>
        <dsp:cNvSpPr/>
      </dsp:nvSpPr>
      <dsp:spPr>
        <a:xfrm>
          <a:off x="3426103" y="1850015"/>
          <a:ext cx="284542" cy="2845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2C2C57-5CFC-4E4A-80C5-4AB477FE7639}">
      <dsp:nvSpPr>
        <dsp:cNvPr id="0" name=""/>
        <dsp:cNvSpPr/>
      </dsp:nvSpPr>
      <dsp:spPr>
        <a:xfrm>
          <a:off x="3665119" y="2288210"/>
          <a:ext cx="284542" cy="2845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8AEF19-8379-47C0-991E-8662B44CCE01}">
      <dsp:nvSpPr>
        <dsp:cNvPr id="0" name=""/>
        <dsp:cNvSpPr/>
      </dsp:nvSpPr>
      <dsp:spPr>
        <a:xfrm>
          <a:off x="1593651" y="1451656"/>
          <a:ext cx="731680" cy="73168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EE38EB-C782-44F6-B05B-5B626FC8087D}">
      <dsp:nvSpPr>
        <dsp:cNvPr id="0" name=""/>
        <dsp:cNvSpPr/>
      </dsp:nvSpPr>
      <dsp:spPr>
        <a:xfrm>
          <a:off x="40051" y="2965421"/>
          <a:ext cx="284542" cy="2845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60C64F-F8C4-48E8-99D1-BBF06066705D}">
      <dsp:nvSpPr>
        <dsp:cNvPr id="0" name=""/>
        <dsp:cNvSpPr/>
      </dsp:nvSpPr>
      <dsp:spPr>
        <a:xfrm>
          <a:off x="279066" y="3323944"/>
          <a:ext cx="447137" cy="44713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681EEA-D385-4373-9AD8-803DCE161BFC}">
      <dsp:nvSpPr>
        <dsp:cNvPr id="0" name=""/>
        <dsp:cNvSpPr/>
      </dsp:nvSpPr>
      <dsp:spPr>
        <a:xfrm>
          <a:off x="876605" y="3642632"/>
          <a:ext cx="650382" cy="65038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75A65A-0461-46FF-944C-1BB8304E52CA}">
      <dsp:nvSpPr>
        <dsp:cNvPr id="0" name=""/>
        <dsp:cNvSpPr/>
      </dsp:nvSpPr>
      <dsp:spPr>
        <a:xfrm>
          <a:off x="1713159" y="4160498"/>
          <a:ext cx="284542" cy="2845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0CD067-D4F8-417B-A773-E3897CDBB669}">
      <dsp:nvSpPr>
        <dsp:cNvPr id="0" name=""/>
        <dsp:cNvSpPr/>
      </dsp:nvSpPr>
      <dsp:spPr>
        <a:xfrm>
          <a:off x="1872503" y="3642632"/>
          <a:ext cx="447137" cy="44713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CCC67F-B443-4379-A7AA-5D6F27800B57}">
      <dsp:nvSpPr>
        <dsp:cNvPr id="0" name=""/>
        <dsp:cNvSpPr/>
      </dsp:nvSpPr>
      <dsp:spPr>
        <a:xfrm>
          <a:off x="2270862" y="4200334"/>
          <a:ext cx="284542" cy="28454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0B536A-763B-4A0D-A8DE-A90841299382}">
      <dsp:nvSpPr>
        <dsp:cNvPr id="0" name=""/>
        <dsp:cNvSpPr/>
      </dsp:nvSpPr>
      <dsp:spPr>
        <a:xfrm>
          <a:off x="2629385" y="3562960"/>
          <a:ext cx="650382" cy="65038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806F88-DC1E-4D24-9F40-32DF32467C83}">
      <dsp:nvSpPr>
        <dsp:cNvPr id="0" name=""/>
        <dsp:cNvSpPr/>
      </dsp:nvSpPr>
      <dsp:spPr>
        <a:xfrm>
          <a:off x="3505775" y="3403616"/>
          <a:ext cx="447137" cy="44713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1E19BD-2738-4C69-9AA6-0EAB4C006FDA}">
      <dsp:nvSpPr>
        <dsp:cNvPr id="0" name=""/>
        <dsp:cNvSpPr/>
      </dsp:nvSpPr>
      <dsp:spPr>
        <a:xfrm>
          <a:off x="3952913" y="1530666"/>
          <a:ext cx="1313180" cy="2507004"/>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F50901-33B4-47F7-9F00-55D6CB10C4EF}">
      <dsp:nvSpPr>
        <dsp:cNvPr id="0" name=""/>
        <dsp:cNvSpPr/>
      </dsp:nvSpPr>
      <dsp:spPr>
        <a:xfrm>
          <a:off x="5027333" y="1530666"/>
          <a:ext cx="1313180" cy="2507004"/>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A6A098-5418-4ED8-8D42-430E8D20CE56}">
      <dsp:nvSpPr>
        <dsp:cNvPr id="0" name=""/>
        <dsp:cNvSpPr/>
      </dsp:nvSpPr>
      <dsp:spPr>
        <a:xfrm>
          <a:off x="6667076" y="1445158"/>
          <a:ext cx="3044190" cy="304419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s-MX" sz="2000" kern="1200" dirty="0" smtClean="0"/>
            <a:t>Rendición de Cuentas del Estado Mexicano</a:t>
          </a:r>
          <a:endParaRPr lang="es-MX" sz="2000" kern="1200" dirty="0"/>
        </a:p>
      </dsp:txBody>
      <dsp:txXfrm>
        <a:off x="7112887" y="1890969"/>
        <a:ext cx="2152568" cy="2152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2E8AB5-BC98-4086-860C-836833EDDF76}">
      <dsp:nvSpPr>
        <dsp:cNvPr id="0" name=""/>
        <dsp:cNvSpPr/>
      </dsp:nvSpPr>
      <dsp:spPr>
        <a:xfrm>
          <a:off x="0" y="0"/>
          <a:ext cx="8665030" cy="9348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s-MX" sz="1700" kern="1200" dirty="0" smtClean="0"/>
            <a:t>Se refiere a todos los órganos gubernamentales que fiscalicen recursos públicos en los tres niveles de gobierno, en los poderes de la Unión y en los órganos constitucionalmente autónomos. </a:t>
          </a:r>
          <a:endParaRPr lang="es-MX" sz="1700" kern="1200" dirty="0"/>
        </a:p>
      </dsp:txBody>
      <dsp:txXfrm>
        <a:off x="45635" y="45635"/>
        <a:ext cx="8573760" cy="843560"/>
      </dsp:txXfrm>
    </dsp:sp>
    <dsp:sp modelId="{4BB53D8A-746E-4032-B5F0-99802D773A48}">
      <dsp:nvSpPr>
        <dsp:cNvPr id="0" name=""/>
        <dsp:cNvSpPr/>
      </dsp:nvSpPr>
      <dsp:spPr>
        <a:xfrm>
          <a:off x="0" y="1089913"/>
          <a:ext cx="8665030" cy="9348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s-MX" sz="1700" kern="1200" dirty="0" smtClean="0"/>
            <a:t>Su alcance es federal, estatal  y municipal.</a:t>
          </a:r>
          <a:endParaRPr lang="es-MX" sz="1700" kern="1200" dirty="0"/>
        </a:p>
      </dsp:txBody>
      <dsp:txXfrm>
        <a:off x="45635" y="1135548"/>
        <a:ext cx="8573760" cy="843560"/>
      </dsp:txXfrm>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21/05/15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6239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21/05/15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34663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21/05/15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158543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21/05/15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‹Nr.›</a:t>
            </a:fld>
            <a:endParaRPr lang="en-US" dirty="0"/>
          </a:p>
        </p:txBody>
      </p:sp>
    </p:spTree>
    <p:extLst>
      <p:ext uri="{BB962C8B-B14F-4D97-AF65-F5344CB8AC3E}">
        <p14:creationId xmlns:p14="http://schemas.microsoft.com/office/powerpoint/2010/main" val="2264585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21/05/15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0485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21/05/15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‹Nr.›</a:t>
            </a:fld>
            <a:endParaRPr lang="en-US" dirty="0"/>
          </a:p>
        </p:txBody>
      </p:sp>
    </p:spTree>
    <p:extLst>
      <p:ext uri="{BB962C8B-B14F-4D97-AF65-F5344CB8AC3E}">
        <p14:creationId xmlns:p14="http://schemas.microsoft.com/office/powerpoint/2010/main" val="365989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21/05/15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577071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21/05/15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855389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21/05/15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801615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21/05/15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057112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21/05/15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6189943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21/05/15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‹Nr.›</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2919782"/>
      </p:ext>
    </p:extLst>
  </p:cSld>
  <p:clrMap bg1="lt1" tx1="dk1" bg2="lt2" tx2="dk2" accent1="accent1" accent2="accent2" accent3="accent3" accent4="accent4" accent5="accent5" accent6="accent6" hlink="hlink" folHlink="folHlink"/>
  <p:sldLayoutIdLst>
    <p:sldLayoutId id="2147484455" r:id="rId1"/>
    <p:sldLayoutId id="2147484456" r:id="rId2"/>
    <p:sldLayoutId id="2147484457" r:id="rId3"/>
    <p:sldLayoutId id="2147484458" r:id="rId4"/>
    <p:sldLayoutId id="2147484459" r:id="rId5"/>
    <p:sldLayoutId id="2147484460" r:id="rId6"/>
    <p:sldLayoutId id="2147484461" r:id="rId7"/>
    <p:sldLayoutId id="2147484462" r:id="rId8"/>
    <p:sldLayoutId id="2147484463" r:id="rId9"/>
    <p:sldLayoutId id="2147484464" r:id="rId10"/>
    <p:sldLayoutId id="214748446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7.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48543" y="1610590"/>
            <a:ext cx="9401628" cy="2380839"/>
          </a:xfrm>
        </p:spPr>
        <p:txBody>
          <a:bodyPr>
            <a:noAutofit/>
          </a:bodyPr>
          <a:lstStyle/>
          <a:p>
            <a:pPr algn="just"/>
            <a:r>
              <a:rPr lang="es-MX" sz="4400" b="1" dirty="0" smtClean="0"/>
              <a:t>Sistema Nacional de Transparencia en México como parte de un Sistema de Sistemas de Rendición de Cuentas</a:t>
            </a:r>
            <a:endParaRPr lang="es-MX" sz="4400" b="1" dirty="0"/>
          </a:p>
        </p:txBody>
      </p:sp>
    </p:spTree>
    <p:extLst>
      <p:ext uri="{BB962C8B-B14F-4D97-AF65-F5344CB8AC3E}">
        <p14:creationId xmlns:p14="http://schemas.microsoft.com/office/powerpoint/2010/main" val="5517158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257800" y="195943"/>
            <a:ext cx="6651171" cy="1384995"/>
          </a:xfrm>
          <a:prstGeom prst="rect">
            <a:avLst/>
          </a:prstGeom>
          <a:noFill/>
        </p:spPr>
        <p:txBody>
          <a:bodyPr wrap="square" rtlCol="0">
            <a:spAutoFit/>
          </a:bodyPr>
          <a:lstStyle/>
          <a:p>
            <a:endParaRPr lang="es-MX" sz="2800" b="1" dirty="0" smtClean="0"/>
          </a:p>
          <a:p>
            <a:r>
              <a:rPr lang="es-MX" sz="2800" b="1" dirty="0" smtClean="0">
                <a:solidFill>
                  <a:srgbClr val="0070C0"/>
                </a:solidFill>
                <a:latin typeface="Aharoni" panose="02010803020104030203" pitchFamily="2" charset="-79"/>
                <a:cs typeface="Aharoni" panose="02010803020104030203" pitchFamily="2" charset="-79"/>
              </a:rPr>
              <a:t>Aspectos relevantes a considerar para el ejercicio del DAI</a:t>
            </a:r>
            <a:endParaRPr lang="es-MX" sz="2800" b="1" dirty="0">
              <a:solidFill>
                <a:srgbClr val="0070C0"/>
              </a:solidFill>
              <a:latin typeface="Aharoni" panose="02010803020104030203" pitchFamily="2" charset="-79"/>
              <a:cs typeface="Aharoni" panose="02010803020104030203" pitchFamily="2" charset="-79"/>
            </a:endParaRPr>
          </a:p>
        </p:txBody>
      </p:sp>
      <p:sp>
        <p:nvSpPr>
          <p:cNvPr id="4" name="CuadroTexto 3"/>
          <p:cNvSpPr txBox="1"/>
          <p:nvPr/>
        </p:nvSpPr>
        <p:spPr>
          <a:xfrm>
            <a:off x="2275113" y="1970314"/>
            <a:ext cx="8436429" cy="3108543"/>
          </a:xfrm>
          <a:prstGeom prst="rect">
            <a:avLst/>
          </a:prstGeom>
          <a:noFill/>
        </p:spPr>
        <p:txBody>
          <a:bodyPr wrap="square" rtlCol="0">
            <a:spAutoFit/>
          </a:bodyPr>
          <a:lstStyle/>
          <a:p>
            <a:pPr marL="457200" indent="-457200">
              <a:buFont typeface="Wingdings" panose="05000000000000000000" pitchFamily="2" charset="2"/>
              <a:buChar char="ü"/>
            </a:pPr>
            <a:r>
              <a:rPr lang="es-MX" sz="2800" dirty="0" smtClean="0"/>
              <a:t>Imposición de medidas de apremio para garantizar el cumplimiento de determinaciones y resoluciones</a:t>
            </a:r>
          </a:p>
          <a:p>
            <a:pPr marL="457200" indent="-457200">
              <a:buFont typeface="Wingdings" panose="05000000000000000000" pitchFamily="2" charset="2"/>
              <a:buChar char="ü"/>
            </a:pPr>
            <a:endParaRPr lang="es-MX" sz="2800" dirty="0" smtClean="0"/>
          </a:p>
          <a:p>
            <a:pPr marL="457200" indent="-457200">
              <a:buFont typeface="Wingdings" panose="05000000000000000000" pitchFamily="2" charset="2"/>
              <a:buChar char="ü"/>
            </a:pPr>
            <a:r>
              <a:rPr lang="es-MX" sz="2800" dirty="0" smtClean="0"/>
              <a:t>Aplicación de sanciones</a:t>
            </a:r>
          </a:p>
          <a:p>
            <a:pPr marL="457200" indent="-457200">
              <a:buFont typeface="Wingdings" panose="05000000000000000000" pitchFamily="2" charset="2"/>
              <a:buChar char="ü"/>
            </a:pPr>
            <a:endParaRPr lang="es-MX" sz="2800" dirty="0" smtClean="0"/>
          </a:p>
          <a:p>
            <a:pPr marL="457200" indent="-457200">
              <a:buFont typeface="Wingdings" panose="05000000000000000000" pitchFamily="2" charset="2"/>
              <a:buChar char="ü"/>
            </a:pPr>
            <a:endParaRPr lang="es-MX" sz="2800" dirty="0"/>
          </a:p>
          <a:p>
            <a:pPr marL="457200" indent="-457200">
              <a:buFont typeface="Wingdings" panose="05000000000000000000" pitchFamily="2" charset="2"/>
              <a:buChar char="ü"/>
            </a:pPr>
            <a:r>
              <a:rPr lang="es-MX" sz="2800" dirty="0" smtClean="0"/>
              <a:t>Importantes diferencias entre ambas medidas</a:t>
            </a:r>
          </a:p>
        </p:txBody>
      </p:sp>
    </p:spTree>
    <p:extLst>
      <p:ext uri="{BB962C8B-B14F-4D97-AF65-F5344CB8AC3E}">
        <p14:creationId xmlns:p14="http://schemas.microsoft.com/office/powerpoint/2010/main" val="89149820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38942" y="328613"/>
            <a:ext cx="10014858" cy="742950"/>
          </a:xfrm>
        </p:spPr>
        <p:txBody>
          <a:bodyPr>
            <a:normAutofit fontScale="90000"/>
          </a:bodyPr>
          <a:lstStyle/>
          <a:p>
            <a:r>
              <a:rPr lang="es-MX" sz="3600" b="1" dirty="0" smtClean="0"/>
              <a:t/>
            </a:r>
            <a:br>
              <a:rPr lang="es-MX" sz="3600" b="1" dirty="0" smtClean="0"/>
            </a:br>
            <a:r>
              <a:rPr lang="es-MX" sz="3600" b="1" dirty="0" smtClean="0"/>
              <a:t/>
            </a:r>
            <a:br>
              <a:rPr lang="es-MX" sz="3600" b="1" dirty="0" smtClean="0"/>
            </a:br>
            <a:r>
              <a:rPr lang="es-MX" sz="4400" b="1" dirty="0" smtClean="0"/>
              <a:t>Medios de Apremio</a:t>
            </a:r>
            <a:endParaRPr lang="es-MX" sz="4400" dirty="0"/>
          </a:p>
        </p:txBody>
      </p:sp>
      <p:sp>
        <p:nvSpPr>
          <p:cNvPr id="3" name="Marcador de contenido 2"/>
          <p:cNvSpPr>
            <a:spLocks noGrp="1"/>
          </p:cNvSpPr>
          <p:nvPr>
            <p:ph idx="1"/>
          </p:nvPr>
        </p:nvSpPr>
        <p:spPr>
          <a:xfrm>
            <a:off x="1338942" y="1071563"/>
            <a:ext cx="9644743" cy="5203371"/>
          </a:xfrm>
        </p:spPr>
        <p:txBody>
          <a:bodyPr>
            <a:normAutofit fontScale="55000" lnSpcReduction="20000"/>
          </a:bodyPr>
          <a:lstStyle/>
          <a:p>
            <a:pPr marL="0" indent="0" fontAlgn="t">
              <a:buNone/>
            </a:pPr>
            <a:endParaRPr lang="es-MX" dirty="0"/>
          </a:p>
          <a:p>
            <a:pPr fontAlgn="t">
              <a:spcBef>
                <a:spcPts val="600"/>
              </a:spcBef>
            </a:pPr>
            <a:r>
              <a:rPr lang="es-MX" sz="4200" dirty="0">
                <a:solidFill>
                  <a:schemeClr val="dk1"/>
                </a:solidFill>
                <a:latin typeface="+mj-lt"/>
              </a:rPr>
              <a:t>Acto de Molestia (Art. 16 y 17 CPEUM). </a:t>
            </a:r>
            <a:endParaRPr lang="es-MX" sz="4200" dirty="0" smtClean="0">
              <a:solidFill>
                <a:schemeClr val="dk1"/>
              </a:solidFill>
              <a:latin typeface="+mj-lt"/>
            </a:endParaRPr>
          </a:p>
          <a:p>
            <a:pPr marL="0" indent="0" fontAlgn="t">
              <a:spcBef>
                <a:spcPts val="600"/>
              </a:spcBef>
              <a:buNone/>
            </a:pPr>
            <a:endParaRPr lang="es-MX" sz="4200" dirty="0">
              <a:solidFill>
                <a:schemeClr val="dk1"/>
              </a:solidFill>
              <a:latin typeface="+mj-lt"/>
            </a:endParaRPr>
          </a:p>
          <a:p>
            <a:pPr fontAlgn="t">
              <a:spcBef>
                <a:spcPts val="600"/>
              </a:spcBef>
            </a:pPr>
            <a:r>
              <a:rPr lang="es-MX" sz="4200" dirty="0">
                <a:solidFill>
                  <a:schemeClr val="dk1"/>
                </a:solidFill>
                <a:latin typeface="+mj-lt"/>
              </a:rPr>
              <a:t>Precedidos de un mandamiento escrito girado por una autoridad con competencia legal para ello, en donde ésta funde y motive la causa legal del procedimiento.</a:t>
            </a:r>
          </a:p>
          <a:p>
            <a:pPr fontAlgn="t">
              <a:spcBef>
                <a:spcPts val="600"/>
              </a:spcBef>
            </a:pPr>
            <a:endParaRPr lang="es-MX" sz="4200" dirty="0">
              <a:solidFill>
                <a:schemeClr val="dk1"/>
              </a:solidFill>
              <a:latin typeface="+mj-lt"/>
            </a:endParaRPr>
          </a:p>
          <a:p>
            <a:pPr fontAlgn="t">
              <a:spcBef>
                <a:spcPts val="600"/>
              </a:spcBef>
            </a:pPr>
            <a:r>
              <a:rPr lang="es-MX" sz="4200" dirty="0">
                <a:solidFill>
                  <a:schemeClr val="dk1"/>
                </a:solidFill>
                <a:latin typeface="+mj-lt"/>
              </a:rPr>
              <a:t> </a:t>
            </a:r>
            <a:r>
              <a:rPr lang="es-MX" sz="4200" dirty="0" smtClean="0">
                <a:solidFill>
                  <a:schemeClr val="dk1"/>
                </a:solidFill>
                <a:latin typeface="+mj-lt"/>
              </a:rPr>
              <a:t>Restringen </a:t>
            </a:r>
            <a:r>
              <a:rPr lang="es-MX" sz="4200" dirty="0">
                <a:solidFill>
                  <a:schemeClr val="dk1"/>
                </a:solidFill>
                <a:latin typeface="+mj-lt"/>
              </a:rPr>
              <a:t>de manera provisional o preventiva un derecho, con el objeto de proteger determinados bienes jurídicos</a:t>
            </a:r>
            <a:r>
              <a:rPr lang="es-MX" sz="4200" dirty="0" smtClean="0">
                <a:solidFill>
                  <a:schemeClr val="dk1"/>
                </a:solidFill>
                <a:latin typeface="+mj-lt"/>
              </a:rPr>
              <a:t>;</a:t>
            </a:r>
          </a:p>
          <a:p>
            <a:pPr marL="0" indent="0" fontAlgn="t">
              <a:spcBef>
                <a:spcPts val="600"/>
              </a:spcBef>
              <a:buNone/>
            </a:pPr>
            <a:endParaRPr lang="es-MX" sz="4200" dirty="0">
              <a:solidFill>
                <a:schemeClr val="dk1"/>
              </a:solidFill>
              <a:latin typeface="+mj-lt"/>
            </a:endParaRPr>
          </a:p>
          <a:p>
            <a:pPr fontAlgn="t">
              <a:spcBef>
                <a:spcPts val="600"/>
              </a:spcBef>
            </a:pPr>
            <a:r>
              <a:rPr lang="es-MX" sz="4200" dirty="0">
                <a:solidFill>
                  <a:schemeClr val="dk1"/>
                </a:solidFill>
                <a:latin typeface="+mj-lt"/>
              </a:rPr>
              <a:t>Devienen de un apercibimiento</a:t>
            </a:r>
          </a:p>
          <a:p>
            <a:pPr marL="0" indent="0" fontAlgn="t">
              <a:spcBef>
                <a:spcPts val="600"/>
              </a:spcBef>
              <a:buNone/>
            </a:pPr>
            <a:r>
              <a:rPr lang="es-MX" sz="4200" dirty="0">
                <a:solidFill>
                  <a:schemeClr val="dk1"/>
                </a:solidFill>
                <a:latin typeface="+mj-lt"/>
              </a:rPr>
              <a:t>  </a:t>
            </a:r>
          </a:p>
          <a:p>
            <a:pPr fontAlgn="t">
              <a:spcBef>
                <a:spcPts val="600"/>
              </a:spcBef>
            </a:pPr>
            <a:r>
              <a:rPr lang="es-MX" sz="4200" dirty="0">
                <a:solidFill>
                  <a:schemeClr val="dk1"/>
                </a:solidFill>
                <a:latin typeface="+mj-lt"/>
              </a:rPr>
              <a:t>Son mecanismos de cumplimiento procesal.</a:t>
            </a:r>
          </a:p>
          <a:p>
            <a:pPr marL="0" indent="0" fontAlgn="t">
              <a:spcBef>
                <a:spcPts val="600"/>
              </a:spcBef>
              <a:buNone/>
            </a:pPr>
            <a:endParaRPr lang="es-MX" sz="4200" dirty="0">
              <a:solidFill>
                <a:schemeClr val="dk1"/>
              </a:solidFill>
              <a:latin typeface="+mj-lt"/>
            </a:endParaRPr>
          </a:p>
          <a:p>
            <a:pPr fontAlgn="t">
              <a:spcBef>
                <a:spcPts val="600"/>
              </a:spcBef>
            </a:pPr>
            <a:r>
              <a:rPr lang="es-MX" sz="4200" dirty="0">
                <a:solidFill>
                  <a:schemeClr val="dk1"/>
                </a:solidFill>
                <a:latin typeface="+mj-lt"/>
              </a:rPr>
              <a:t>Su fin es que se acaten determinaciones.</a:t>
            </a:r>
          </a:p>
          <a:p>
            <a:endParaRPr lang="es-MX" dirty="0"/>
          </a:p>
        </p:txBody>
      </p:sp>
    </p:spTree>
    <p:extLst>
      <p:ext uri="{BB962C8B-B14F-4D97-AF65-F5344CB8AC3E}">
        <p14:creationId xmlns:p14="http://schemas.microsoft.com/office/powerpoint/2010/main" val="31978650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902340" y="2760394"/>
            <a:ext cx="8613576" cy="830997"/>
          </a:xfrm>
          <a:prstGeom prst="rect">
            <a:avLst/>
          </a:prstGeom>
          <a:noFill/>
        </p:spPr>
        <p:txBody>
          <a:bodyPr wrap="none" rtlCol="0">
            <a:spAutoFit/>
          </a:bodyPr>
          <a:lstStyle/>
          <a:p>
            <a:r>
              <a:rPr lang="es-MX" sz="4800" b="1" dirty="0" smtClean="0"/>
              <a:t>Muchas gracias por su atención</a:t>
            </a:r>
            <a:endParaRPr lang="es-MX" sz="4800" b="1" dirty="0"/>
          </a:p>
        </p:txBody>
      </p:sp>
    </p:spTree>
    <p:extLst>
      <p:ext uri="{BB962C8B-B14F-4D97-AF65-F5344CB8AC3E}">
        <p14:creationId xmlns:p14="http://schemas.microsoft.com/office/powerpoint/2010/main" val="26295914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296886" y="1622992"/>
            <a:ext cx="8969828" cy="3170099"/>
          </a:xfrm>
          <a:prstGeom prst="rect">
            <a:avLst/>
          </a:prstGeom>
          <a:noFill/>
        </p:spPr>
        <p:txBody>
          <a:bodyPr wrap="square" rtlCol="0">
            <a:spAutoFit/>
          </a:bodyPr>
          <a:lstStyle/>
          <a:p>
            <a:pPr algn="ctr"/>
            <a:endParaRPr lang="es-MX" sz="800" dirty="0" smtClean="0"/>
          </a:p>
          <a:p>
            <a:pPr algn="just"/>
            <a:r>
              <a:rPr lang="es-MX" sz="2400" i="1" dirty="0" smtClean="0"/>
              <a:t>“…</a:t>
            </a:r>
          </a:p>
          <a:p>
            <a:pPr algn="just"/>
            <a:r>
              <a:rPr lang="es-MX" sz="2400" i="1" dirty="0" smtClean="0"/>
              <a:t>El </a:t>
            </a:r>
            <a:r>
              <a:rPr lang="es-MX" sz="2400" b="1" i="1" dirty="0"/>
              <a:t>organismo garante </a:t>
            </a:r>
            <a:r>
              <a:rPr lang="es-MX" sz="2400" i="1" dirty="0"/>
              <a:t>coordinará sus acciones con la </a:t>
            </a:r>
            <a:r>
              <a:rPr lang="es-MX" sz="2400" b="1" i="1" dirty="0"/>
              <a:t>entidad de fiscalización superior de la Federación</a:t>
            </a:r>
            <a:r>
              <a:rPr lang="es-MX" sz="2400" i="1" dirty="0"/>
              <a:t>, con la </a:t>
            </a:r>
            <a:r>
              <a:rPr lang="es-MX" sz="2400" b="1" i="1" dirty="0"/>
              <a:t>entidad especializada en materia de archivos </a:t>
            </a:r>
            <a:r>
              <a:rPr lang="es-MX" sz="2400" i="1" dirty="0"/>
              <a:t>y con el </a:t>
            </a:r>
            <a:r>
              <a:rPr lang="es-MX" sz="2400" b="1" i="1" dirty="0"/>
              <a:t>organismo encargado de regular la captación, procesamiento y publicación de la información estadística y geográfica</a:t>
            </a:r>
            <a:r>
              <a:rPr lang="es-MX" sz="2400" i="1" dirty="0"/>
              <a:t>, así como con los organismos garantes de los estados y el Distrito Federal, </a:t>
            </a:r>
            <a:r>
              <a:rPr lang="es-MX" sz="2400" b="1" i="1" u="sng" dirty="0"/>
              <a:t>con el objeto de fortalecer la rendición de cuentas del Estado Mexicano</a:t>
            </a:r>
            <a:r>
              <a:rPr lang="es-MX" sz="2400" b="1" i="1" u="sng" dirty="0" smtClean="0"/>
              <a:t>.</a:t>
            </a:r>
            <a:r>
              <a:rPr lang="es-MX" sz="2400" i="1" dirty="0" smtClean="0"/>
              <a:t>”</a:t>
            </a:r>
            <a:endParaRPr lang="es-MX" sz="2400" i="1" dirty="0"/>
          </a:p>
        </p:txBody>
      </p:sp>
      <p:sp>
        <p:nvSpPr>
          <p:cNvPr id="3" name="CuadroTexto 2"/>
          <p:cNvSpPr txBox="1"/>
          <p:nvPr/>
        </p:nvSpPr>
        <p:spPr>
          <a:xfrm>
            <a:off x="5225142" y="391886"/>
            <a:ext cx="6237515" cy="1231106"/>
          </a:xfrm>
          <a:prstGeom prst="rect">
            <a:avLst/>
          </a:prstGeom>
          <a:noFill/>
        </p:spPr>
        <p:txBody>
          <a:bodyPr wrap="square" rtlCol="0">
            <a:spAutoFit/>
          </a:bodyPr>
          <a:lstStyle/>
          <a:p>
            <a:r>
              <a:rPr lang="es-MX" sz="2800" b="1" dirty="0">
                <a:solidFill>
                  <a:schemeClr val="accent6">
                    <a:lumMod val="50000"/>
                  </a:schemeClr>
                </a:solidFill>
                <a:latin typeface="Bell MT" panose="02020503060305020303" pitchFamily="18" charset="0"/>
                <a:cs typeface="Aharoni" panose="02010803020104030203" pitchFamily="2" charset="-79"/>
              </a:rPr>
              <a:t>Artículo </a:t>
            </a:r>
            <a:r>
              <a:rPr lang="es-MX" sz="2800" b="1" dirty="0">
                <a:solidFill>
                  <a:schemeClr val="accent6">
                    <a:lumMod val="50000"/>
                  </a:schemeClr>
                </a:solidFill>
                <a:latin typeface="Bell MT" panose="02020503060305020303" pitchFamily="18" charset="0"/>
                <a:ea typeface="Batang" panose="02030600000101010101" pitchFamily="18" charset="-127"/>
                <a:cs typeface="Arial" panose="020B0604020202020204" pitchFamily="34" charset="0"/>
              </a:rPr>
              <a:t>6º</a:t>
            </a:r>
            <a:r>
              <a:rPr lang="es-MX" sz="2800" b="1" dirty="0">
                <a:solidFill>
                  <a:schemeClr val="accent6">
                    <a:lumMod val="50000"/>
                  </a:schemeClr>
                </a:solidFill>
                <a:latin typeface="Bell MT" panose="02020503060305020303" pitchFamily="18" charset="0"/>
                <a:cs typeface="Aharoni" panose="02010803020104030203" pitchFamily="2" charset="-79"/>
              </a:rPr>
              <a:t> de la Constitución Federal, </a:t>
            </a:r>
            <a:r>
              <a:rPr lang="es-MX" sz="2800" b="1" dirty="0" smtClean="0">
                <a:solidFill>
                  <a:schemeClr val="accent6">
                    <a:lumMod val="50000"/>
                  </a:schemeClr>
                </a:solidFill>
                <a:latin typeface="Bell MT" panose="02020503060305020303" pitchFamily="18" charset="0"/>
                <a:cs typeface="Aharoni" panose="02010803020104030203" pitchFamily="2" charset="-79"/>
              </a:rPr>
              <a:t>Apartado A, </a:t>
            </a:r>
            <a:r>
              <a:rPr lang="es-MX" sz="2800" b="1" dirty="0">
                <a:solidFill>
                  <a:schemeClr val="accent6">
                    <a:lumMod val="50000"/>
                  </a:schemeClr>
                </a:solidFill>
                <a:latin typeface="Bell MT" panose="02020503060305020303" pitchFamily="18" charset="0"/>
                <a:cs typeface="Aharoni" panose="02010803020104030203" pitchFamily="2" charset="-79"/>
              </a:rPr>
              <a:t>último párrafo </a:t>
            </a:r>
          </a:p>
          <a:p>
            <a:endParaRPr lang="es-MX" dirty="0"/>
          </a:p>
        </p:txBody>
      </p:sp>
    </p:spTree>
    <p:extLst>
      <p:ext uri="{BB962C8B-B14F-4D97-AF65-F5344CB8AC3E}">
        <p14:creationId xmlns:p14="http://schemas.microsoft.com/office/powerpoint/2010/main" val="6559914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81200" y="1774372"/>
            <a:ext cx="8403772" cy="3337102"/>
          </a:xfrm>
          <a:prstGeom prst="rect">
            <a:avLst/>
          </a:prstGeom>
        </p:spPr>
        <p:txBody>
          <a:bodyPr wrap="square">
            <a:spAutoFit/>
          </a:bodyPr>
          <a:lstStyle/>
          <a:p>
            <a:pPr indent="182880" algn="just">
              <a:spcAft>
                <a:spcPts val="420"/>
              </a:spcAft>
            </a:pPr>
            <a:r>
              <a:rPr lang="es-MX" sz="2000" b="1" dirty="0">
                <a:solidFill>
                  <a:srgbClr val="2F2F2F"/>
                </a:solidFill>
                <a:latin typeface="Arial" panose="020B0604020202020204" pitchFamily="34" charset="0"/>
              </a:rPr>
              <a:t>Artículo 30</a:t>
            </a:r>
            <a:r>
              <a:rPr lang="es-MX" sz="2000" b="1" dirty="0" smtClean="0">
                <a:solidFill>
                  <a:srgbClr val="2F2F2F"/>
                </a:solidFill>
                <a:latin typeface="Arial" panose="020B0604020202020204" pitchFamily="34" charset="0"/>
              </a:rPr>
              <a:t>. LGTAIP </a:t>
            </a:r>
          </a:p>
          <a:p>
            <a:pPr indent="182880" algn="just">
              <a:spcAft>
                <a:spcPts val="420"/>
              </a:spcAft>
            </a:pPr>
            <a:endParaRPr lang="es-MX" sz="2000" b="1" dirty="0">
              <a:solidFill>
                <a:srgbClr val="2F2F2F"/>
              </a:solidFill>
              <a:latin typeface="Arial" panose="020B0604020202020204" pitchFamily="34" charset="0"/>
            </a:endParaRPr>
          </a:p>
          <a:p>
            <a:pPr indent="182880" algn="just">
              <a:spcAft>
                <a:spcPts val="420"/>
              </a:spcAft>
            </a:pPr>
            <a:r>
              <a:rPr lang="es-MX" sz="2000" b="1" dirty="0">
                <a:solidFill>
                  <a:srgbClr val="2F2F2F"/>
                </a:solidFill>
                <a:latin typeface="Arial" panose="020B0604020202020204" pitchFamily="34" charset="0"/>
              </a:rPr>
              <a:t> </a:t>
            </a:r>
            <a:r>
              <a:rPr lang="es-MX" sz="2000" dirty="0">
                <a:solidFill>
                  <a:srgbClr val="2F2F2F"/>
                </a:solidFill>
                <a:latin typeface="Arial" panose="020B0604020202020204" pitchFamily="34" charset="0"/>
              </a:rPr>
              <a:t>Son parte integrante del Sistema </a:t>
            </a:r>
            <a:r>
              <a:rPr lang="es-MX" sz="2000" dirty="0" smtClean="0">
                <a:solidFill>
                  <a:srgbClr val="2F2F2F"/>
                </a:solidFill>
                <a:latin typeface="Arial" panose="020B0604020202020204" pitchFamily="34" charset="0"/>
              </a:rPr>
              <a:t>Nacional de transparencia:</a:t>
            </a:r>
          </a:p>
          <a:p>
            <a:pPr indent="182880" algn="just">
              <a:spcAft>
                <a:spcPts val="420"/>
              </a:spcAft>
            </a:pPr>
            <a:endParaRPr lang="es-MX" sz="2000" dirty="0">
              <a:solidFill>
                <a:srgbClr val="2F2F2F"/>
              </a:solidFill>
              <a:latin typeface="Arial" panose="020B0604020202020204" pitchFamily="34" charset="0"/>
            </a:endParaRPr>
          </a:p>
          <a:p>
            <a:pPr marL="640080" indent="-457200" algn="just">
              <a:spcAft>
                <a:spcPts val="420"/>
              </a:spcAft>
            </a:pPr>
            <a:r>
              <a:rPr lang="es-MX" sz="2000" dirty="0">
                <a:solidFill>
                  <a:srgbClr val="2F2F2F"/>
                </a:solidFill>
                <a:latin typeface="Arial" panose="020B0604020202020204" pitchFamily="34" charset="0"/>
              </a:rPr>
              <a:t>I.          El Instituto;</a:t>
            </a:r>
          </a:p>
          <a:p>
            <a:pPr marL="640080" indent="-457200" algn="just">
              <a:spcAft>
                <a:spcPts val="420"/>
              </a:spcAft>
            </a:pPr>
            <a:r>
              <a:rPr lang="es-MX" sz="2000" dirty="0">
                <a:solidFill>
                  <a:srgbClr val="2F2F2F"/>
                </a:solidFill>
                <a:latin typeface="Arial" panose="020B0604020202020204" pitchFamily="34" charset="0"/>
              </a:rPr>
              <a:t>II.         Los Organismos garantes de las Entidades Federativas;</a:t>
            </a:r>
          </a:p>
          <a:p>
            <a:pPr marL="640080" indent="-457200" algn="just">
              <a:spcAft>
                <a:spcPts val="420"/>
              </a:spcAft>
            </a:pPr>
            <a:r>
              <a:rPr lang="es-MX" sz="2000" dirty="0">
                <a:solidFill>
                  <a:srgbClr val="2F2F2F"/>
                </a:solidFill>
                <a:latin typeface="Arial" panose="020B0604020202020204" pitchFamily="34" charset="0"/>
              </a:rPr>
              <a:t>III.        La Auditoría Superior de la Federación;</a:t>
            </a:r>
          </a:p>
          <a:p>
            <a:pPr marL="640080" indent="-457200" algn="just">
              <a:spcAft>
                <a:spcPts val="420"/>
              </a:spcAft>
            </a:pPr>
            <a:r>
              <a:rPr lang="es-MX" sz="2000" dirty="0">
                <a:solidFill>
                  <a:srgbClr val="2F2F2F"/>
                </a:solidFill>
                <a:latin typeface="Arial" panose="020B0604020202020204" pitchFamily="34" charset="0"/>
              </a:rPr>
              <a:t>IV.        El Archivo General de la Nación, y</a:t>
            </a:r>
          </a:p>
          <a:p>
            <a:pPr marL="640080" indent="-457200" algn="just">
              <a:spcAft>
                <a:spcPts val="505"/>
              </a:spcAft>
            </a:pPr>
            <a:r>
              <a:rPr lang="es-MX" sz="2000" dirty="0">
                <a:solidFill>
                  <a:srgbClr val="2F2F2F"/>
                </a:solidFill>
                <a:latin typeface="Arial" panose="020B0604020202020204" pitchFamily="34" charset="0"/>
              </a:rPr>
              <a:t>V.         El Instituto Nacional de Estadística y Geografía.</a:t>
            </a:r>
            <a:endParaRPr lang="es-MX" sz="2000" b="0" i="0" dirty="0">
              <a:solidFill>
                <a:srgbClr val="2F2F2F"/>
              </a:solidFill>
              <a:effectLst/>
              <a:latin typeface="Arial" panose="020B0604020202020204" pitchFamily="34" charset="0"/>
            </a:endParaRPr>
          </a:p>
        </p:txBody>
      </p:sp>
      <p:sp>
        <p:nvSpPr>
          <p:cNvPr id="3" name="CuadroTexto 2"/>
          <p:cNvSpPr txBox="1"/>
          <p:nvPr/>
        </p:nvSpPr>
        <p:spPr>
          <a:xfrm>
            <a:off x="4702630" y="812800"/>
            <a:ext cx="6415314" cy="584775"/>
          </a:xfrm>
          <a:prstGeom prst="rect">
            <a:avLst/>
          </a:prstGeom>
          <a:noFill/>
        </p:spPr>
        <p:txBody>
          <a:bodyPr wrap="square" rtlCol="0">
            <a:spAutoFit/>
          </a:bodyPr>
          <a:lstStyle/>
          <a:p>
            <a:r>
              <a:rPr lang="es-MX" sz="3200" b="1" dirty="0" smtClean="0"/>
              <a:t>Sistema Nacional de Transparencia</a:t>
            </a:r>
            <a:endParaRPr lang="es-MX" sz="3200" b="1" dirty="0"/>
          </a:p>
        </p:txBody>
      </p:sp>
    </p:spTree>
    <p:extLst>
      <p:ext uri="{BB962C8B-B14F-4D97-AF65-F5344CB8AC3E}">
        <p14:creationId xmlns:p14="http://schemas.microsoft.com/office/powerpoint/2010/main" val="33553471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32113" y="76200"/>
            <a:ext cx="10341429" cy="2185214"/>
          </a:xfrm>
          <a:prstGeom prst="rect">
            <a:avLst/>
          </a:prstGeom>
        </p:spPr>
        <p:txBody>
          <a:bodyPr wrap="square">
            <a:spAutoFit/>
          </a:bodyPr>
          <a:lstStyle/>
          <a:p>
            <a:pPr indent="182880" algn="just">
              <a:spcAft>
                <a:spcPts val="0"/>
              </a:spcAft>
            </a:pPr>
            <a:r>
              <a:rPr lang="es-MX" sz="3000" b="1" dirty="0">
                <a:solidFill>
                  <a:schemeClr val="accent6">
                    <a:lumMod val="50000"/>
                  </a:schemeClr>
                </a:solidFill>
                <a:latin typeface="Palatino Linotype" panose="02040502050505030304" pitchFamily="18" charset="0"/>
                <a:ea typeface="Calibri" panose="020F0502020204030204" pitchFamily="34" charset="0"/>
                <a:cs typeface="Times New Roman" panose="02020603050405020304" pitchFamily="18" charset="0"/>
              </a:rPr>
              <a:t>El Sistema de Rendición de Cuentas del Estado Mexicano </a:t>
            </a:r>
            <a:endParaRPr lang="es-MX" sz="3000" b="1" dirty="0" smtClean="0">
              <a:solidFill>
                <a:schemeClr val="accent6">
                  <a:lumMod val="50000"/>
                </a:schemeClr>
              </a:solidFill>
              <a:latin typeface="Palatino Linotype" panose="02040502050505030304" pitchFamily="18" charset="0"/>
              <a:ea typeface="Calibri" panose="020F0502020204030204" pitchFamily="34" charset="0"/>
              <a:cs typeface="Times New Roman" panose="02020603050405020304" pitchFamily="18" charset="0"/>
            </a:endParaRPr>
          </a:p>
          <a:p>
            <a:pPr indent="182880" algn="just"/>
            <a:r>
              <a:rPr lang="es-MX" sz="3000" b="1" dirty="0" smtClean="0">
                <a:solidFill>
                  <a:schemeClr val="accent6">
                    <a:lumMod val="50000"/>
                  </a:schemeClr>
                </a:solidFill>
                <a:latin typeface="Palatino Linotype" panose="02040502050505030304" pitchFamily="18" charset="0"/>
                <a:ea typeface="Calibri" panose="020F0502020204030204" pitchFamily="34" charset="0"/>
                <a:cs typeface="Times New Roman" panose="02020603050405020304" pitchFamily="18" charset="0"/>
              </a:rPr>
              <a:t>Un </a:t>
            </a:r>
            <a:r>
              <a:rPr lang="es-MX" sz="3000" b="1" dirty="0">
                <a:solidFill>
                  <a:schemeClr val="accent6">
                    <a:lumMod val="50000"/>
                  </a:schemeClr>
                </a:solidFill>
                <a:latin typeface="Palatino Linotype" panose="02040502050505030304" pitchFamily="18" charset="0"/>
                <a:ea typeface="Calibri" panose="020F0502020204030204" pitchFamily="34" charset="0"/>
                <a:cs typeface="Times New Roman" panose="02020603050405020304" pitchFamily="18" charset="0"/>
              </a:rPr>
              <a:t>Sistema de Sistemas  </a:t>
            </a:r>
            <a:endParaRPr lang="es-MX" sz="3000" b="1" dirty="0" smtClean="0">
              <a:solidFill>
                <a:schemeClr val="accent6">
                  <a:lumMod val="50000"/>
                </a:schemeClr>
              </a:solidFill>
              <a:latin typeface="Palatino Linotype" panose="02040502050505030304" pitchFamily="18" charset="0"/>
              <a:ea typeface="Calibri" panose="020F0502020204030204" pitchFamily="34" charset="0"/>
              <a:cs typeface="Times New Roman" panose="02020603050405020304" pitchFamily="18" charset="0"/>
            </a:endParaRPr>
          </a:p>
          <a:p>
            <a:pPr indent="182880" algn="just"/>
            <a:endParaRPr lang="es-MX" sz="2400" b="1" i="1" dirty="0">
              <a:solidFill>
                <a:srgbClr val="0070C0"/>
              </a:solidFill>
              <a:latin typeface="Palatino Linotype" panose="02040502050505030304" pitchFamily="18" charset="0"/>
              <a:ea typeface="Calibri" panose="020F0502020204030204" pitchFamily="34" charset="0"/>
              <a:cs typeface="Times New Roman" panose="02020603050405020304" pitchFamily="18" charset="0"/>
            </a:endParaRPr>
          </a:p>
          <a:p>
            <a:pPr indent="182880" algn="just">
              <a:spcAft>
                <a:spcPts val="0"/>
              </a:spcAft>
            </a:pPr>
            <a:r>
              <a:rPr lang="es-MX" sz="1600" b="1" dirty="0" smtClean="0">
                <a:latin typeface="Palatino Linotype" panose="02040502050505030304" pitchFamily="18" charset="0"/>
                <a:ea typeface="Calibri" panose="020F0502020204030204" pitchFamily="34" charset="0"/>
                <a:cs typeface="Times New Roman" panose="02020603050405020304" pitchFamily="18" charset="0"/>
              </a:rPr>
              <a:t>Artículo </a:t>
            </a:r>
            <a:r>
              <a:rPr lang="es-MX" sz="1600" b="1" dirty="0">
                <a:latin typeface="Palatino Linotype" panose="02040502050505030304" pitchFamily="18" charset="0"/>
                <a:ea typeface="Calibri" panose="020F0502020204030204" pitchFamily="34" charset="0"/>
                <a:cs typeface="Times New Roman" panose="02020603050405020304" pitchFamily="18" charset="0"/>
              </a:rPr>
              <a:t>6 Constitucional, Apartado A, último </a:t>
            </a:r>
            <a:r>
              <a:rPr lang="es-MX" sz="1600" b="1" dirty="0" smtClean="0">
                <a:latin typeface="Palatino Linotype" panose="02040502050505030304" pitchFamily="18" charset="0"/>
                <a:ea typeface="Calibri" panose="020F0502020204030204" pitchFamily="34" charset="0"/>
                <a:cs typeface="Times New Roman" panose="02020603050405020304" pitchFamily="18" charset="0"/>
              </a:rPr>
              <a:t>párrafo)  </a:t>
            </a:r>
          </a:p>
          <a:p>
            <a:pPr indent="182880" algn="just">
              <a:lnSpc>
                <a:spcPct val="150000"/>
              </a:lnSpc>
              <a:spcAft>
                <a:spcPts val="0"/>
              </a:spcAft>
            </a:pPr>
            <a:endParaRPr lang="es-MX" sz="2400" i="1" dirty="0" smtClean="0">
              <a:latin typeface="Palatino Linotype" panose="02040502050505030304" pitchFamily="18" charset="0"/>
              <a:ea typeface="Calibri" panose="020F0502020204030204" pitchFamily="34" charset="0"/>
              <a:cs typeface="Times New Roman" panose="02020603050405020304" pitchFamily="18" charset="0"/>
            </a:endParaRPr>
          </a:p>
        </p:txBody>
      </p:sp>
      <p:sp>
        <p:nvSpPr>
          <p:cNvPr id="3" name="Rectángulo 2"/>
          <p:cNvSpPr/>
          <p:nvPr/>
        </p:nvSpPr>
        <p:spPr>
          <a:xfrm>
            <a:off x="1273626" y="2166258"/>
            <a:ext cx="9459687" cy="3093154"/>
          </a:xfrm>
          <a:prstGeom prst="rect">
            <a:avLst/>
          </a:prstGeom>
        </p:spPr>
        <p:txBody>
          <a:bodyPr wrap="square">
            <a:spAutoFit/>
          </a:bodyPr>
          <a:lstStyle/>
          <a:p>
            <a:pPr algn="just">
              <a:lnSpc>
                <a:spcPct val="150000"/>
              </a:lnSpc>
              <a:spcAft>
                <a:spcPts val="0"/>
              </a:spcAft>
            </a:pPr>
            <a:r>
              <a:rPr lang="es-MX" dirty="0" smtClean="0">
                <a:latin typeface="Palatino Linotype" panose="02040502050505030304" pitchFamily="18" charset="0"/>
                <a:ea typeface="Calibri" panose="020F0502020204030204" pitchFamily="34" charset="0"/>
                <a:cs typeface="Times New Roman" panose="02020603050405020304" pitchFamily="18" charset="0"/>
              </a:rPr>
              <a:t>Conformado por los diferentes sistemas nacionales que participan activamente para la rendición de cuentas </a:t>
            </a:r>
          </a:p>
          <a:p>
            <a:pPr indent="182880" algn="just">
              <a:lnSpc>
                <a:spcPct val="150000"/>
              </a:lnSpc>
              <a:spcAft>
                <a:spcPts val="0"/>
              </a:spcAft>
            </a:pPr>
            <a:endParaRPr lang="es-MX" dirty="0" smtClean="0">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spcAft>
                <a:spcPts val="0"/>
              </a:spcAft>
              <a:buFont typeface="Wingdings" panose="05000000000000000000" pitchFamily="2" charset="2"/>
              <a:buChar char="v"/>
            </a:pPr>
            <a:r>
              <a:rPr lang="es-MX" dirty="0" smtClean="0">
                <a:latin typeface="Palatino Linotype" panose="02040502050505030304" pitchFamily="18" charset="0"/>
                <a:ea typeface="Calibri" panose="020F0502020204030204" pitchFamily="34" charset="0"/>
                <a:cs typeface="Times New Roman" panose="02020603050405020304" pitchFamily="18" charset="0"/>
              </a:rPr>
              <a:t>Sistema </a:t>
            </a:r>
            <a:r>
              <a:rPr lang="es-MX" dirty="0">
                <a:latin typeface="Palatino Linotype" panose="02040502050505030304" pitchFamily="18" charset="0"/>
                <a:ea typeface="Calibri" panose="020F0502020204030204" pitchFamily="34" charset="0"/>
                <a:cs typeface="Times New Roman" panose="02020603050405020304" pitchFamily="18" charset="0"/>
              </a:rPr>
              <a:t>Nacional de </a:t>
            </a:r>
            <a:r>
              <a:rPr lang="es-MX" dirty="0" smtClean="0">
                <a:latin typeface="Palatino Linotype" panose="02040502050505030304" pitchFamily="18" charset="0"/>
                <a:ea typeface="Calibri" panose="020F0502020204030204" pitchFamily="34" charset="0"/>
                <a:cs typeface="Times New Roman" panose="02020603050405020304" pitchFamily="18" charset="0"/>
              </a:rPr>
              <a:t>Fiscalización</a:t>
            </a:r>
          </a:p>
          <a:p>
            <a:pPr algn="just">
              <a:lnSpc>
                <a:spcPct val="150000"/>
              </a:lnSpc>
              <a:spcAft>
                <a:spcPts val="0"/>
              </a:spcAft>
              <a:buFont typeface="Wingdings" panose="05000000000000000000" pitchFamily="2" charset="2"/>
              <a:buChar char="v"/>
            </a:pPr>
            <a:r>
              <a:rPr lang="es-MX" dirty="0" smtClean="0">
                <a:latin typeface="Palatino Linotype" panose="02040502050505030304" pitchFamily="18" charset="0"/>
                <a:ea typeface="Calibri" panose="020F0502020204030204" pitchFamily="34" charset="0"/>
                <a:cs typeface="Times New Roman" panose="02020603050405020304" pitchFamily="18" charset="0"/>
              </a:rPr>
              <a:t>Sistema </a:t>
            </a:r>
            <a:r>
              <a:rPr lang="es-MX" dirty="0">
                <a:latin typeface="Palatino Linotype" panose="02040502050505030304" pitchFamily="18" charset="0"/>
                <a:ea typeface="Calibri" panose="020F0502020204030204" pitchFamily="34" charset="0"/>
                <a:cs typeface="Times New Roman" panose="02020603050405020304" pitchFamily="18" charset="0"/>
              </a:rPr>
              <a:t>Nacional de Información Estadística y </a:t>
            </a:r>
            <a:r>
              <a:rPr lang="es-MX" dirty="0" smtClean="0">
                <a:latin typeface="Palatino Linotype" panose="02040502050505030304" pitchFamily="18" charset="0"/>
                <a:ea typeface="Calibri" panose="020F0502020204030204" pitchFamily="34" charset="0"/>
                <a:cs typeface="Times New Roman" panose="02020603050405020304" pitchFamily="18" charset="0"/>
              </a:rPr>
              <a:t>Geográfica </a:t>
            </a:r>
            <a:r>
              <a:rPr lang="es-MX" sz="1500" dirty="0" smtClean="0">
                <a:latin typeface="Palatino Linotype" panose="02040502050505030304" pitchFamily="18" charset="0"/>
                <a:ea typeface="Calibri" panose="020F0502020204030204" pitchFamily="34" charset="0"/>
                <a:cs typeface="Times New Roman" panose="02020603050405020304" pitchFamily="18" charset="0"/>
              </a:rPr>
              <a:t>(Art. 26, Apartado B. CPEUM)</a:t>
            </a:r>
          </a:p>
          <a:p>
            <a:pPr algn="just">
              <a:lnSpc>
                <a:spcPct val="150000"/>
              </a:lnSpc>
              <a:spcAft>
                <a:spcPts val="0"/>
              </a:spcAft>
              <a:buFont typeface="Wingdings" panose="05000000000000000000" pitchFamily="2" charset="2"/>
              <a:buChar char="v"/>
            </a:pPr>
            <a:r>
              <a:rPr lang="es-MX" dirty="0" smtClean="0">
                <a:latin typeface="Palatino Linotype" panose="02040502050505030304" pitchFamily="18" charset="0"/>
                <a:ea typeface="Calibri" panose="020F0502020204030204" pitchFamily="34" charset="0"/>
                <a:cs typeface="Times New Roman" panose="02020603050405020304" pitchFamily="18" charset="0"/>
              </a:rPr>
              <a:t>Sistema </a:t>
            </a:r>
            <a:r>
              <a:rPr lang="es-MX" dirty="0">
                <a:latin typeface="Palatino Linotype" panose="02040502050505030304" pitchFamily="18" charset="0"/>
                <a:ea typeface="Calibri" panose="020F0502020204030204" pitchFamily="34" charset="0"/>
                <a:cs typeface="Times New Roman" panose="02020603050405020304" pitchFamily="18" charset="0"/>
              </a:rPr>
              <a:t>Nacional de </a:t>
            </a:r>
            <a:r>
              <a:rPr lang="es-MX" dirty="0" smtClean="0">
                <a:latin typeface="Palatino Linotype" panose="02040502050505030304" pitchFamily="18" charset="0"/>
                <a:ea typeface="Calibri" panose="020F0502020204030204" pitchFamily="34" charset="0"/>
                <a:cs typeface="Times New Roman" panose="02020603050405020304" pitchFamily="18" charset="0"/>
              </a:rPr>
              <a:t>Archivos (</a:t>
            </a:r>
            <a:r>
              <a:rPr lang="es-MX" sz="1500" dirty="0" smtClean="0">
                <a:latin typeface="Palatino Linotype" panose="02040502050505030304" pitchFamily="18" charset="0"/>
                <a:ea typeface="Calibri" panose="020F0502020204030204" pitchFamily="34" charset="0"/>
                <a:cs typeface="Times New Roman" panose="02020603050405020304" pitchFamily="18" charset="0"/>
              </a:rPr>
              <a:t>Art. 73. fracción XXIX-T CPEUM</a:t>
            </a:r>
            <a:r>
              <a:rPr lang="es-MX" dirty="0" smtClean="0">
                <a:latin typeface="Palatino Linotype" panose="02040502050505030304" pitchFamily="18" charset="0"/>
                <a:ea typeface="Calibri" panose="020F0502020204030204" pitchFamily="34" charset="0"/>
                <a:cs typeface="Times New Roman" panose="02020603050405020304" pitchFamily="18" charset="0"/>
              </a:rPr>
              <a:t>)</a:t>
            </a:r>
          </a:p>
          <a:p>
            <a:pPr algn="just">
              <a:lnSpc>
                <a:spcPct val="150000"/>
              </a:lnSpc>
              <a:spcAft>
                <a:spcPts val="0"/>
              </a:spcAft>
              <a:buFont typeface="Wingdings" panose="05000000000000000000" pitchFamily="2" charset="2"/>
              <a:buChar char="v"/>
            </a:pPr>
            <a:r>
              <a:rPr lang="es-MX" dirty="0" smtClean="0">
                <a:latin typeface="Palatino Linotype" panose="02040502050505030304" pitchFamily="18" charset="0"/>
                <a:ea typeface="Calibri" panose="020F0502020204030204" pitchFamily="34" charset="0"/>
                <a:cs typeface="Times New Roman" panose="02020603050405020304" pitchFamily="18" charset="0"/>
              </a:rPr>
              <a:t>Sistema </a:t>
            </a:r>
            <a:r>
              <a:rPr lang="es-MX" dirty="0">
                <a:latin typeface="Palatino Linotype" panose="02040502050505030304" pitchFamily="18" charset="0"/>
                <a:ea typeface="Calibri" panose="020F0502020204030204" pitchFamily="34" charset="0"/>
                <a:cs typeface="Times New Roman" panose="02020603050405020304" pitchFamily="18" charset="0"/>
              </a:rPr>
              <a:t>Nacional de </a:t>
            </a:r>
            <a:r>
              <a:rPr lang="es-MX" dirty="0" smtClean="0">
                <a:latin typeface="Palatino Linotype" panose="02040502050505030304" pitchFamily="18" charset="0"/>
                <a:ea typeface="Calibri" panose="020F0502020204030204" pitchFamily="34" charset="0"/>
                <a:cs typeface="Times New Roman" panose="02020603050405020304" pitchFamily="18" charset="0"/>
              </a:rPr>
              <a:t>Transparencia  (</a:t>
            </a:r>
            <a:r>
              <a:rPr lang="es-MX" sz="2200" dirty="0" err="1" smtClean="0">
                <a:latin typeface="Palatino Linotype" panose="02040502050505030304" pitchFamily="18" charset="0"/>
                <a:ea typeface="Calibri" panose="020F0502020204030204" pitchFamily="34" charset="0"/>
                <a:cs typeface="Times New Roman" panose="02020603050405020304" pitchFamily="18" charset="0"/>
              </a:rPr>
              <a:t>i</a:t>
            </a:r>
            <a:r>
              <a:rPr lang="es-MX" sz="2200" dirty="0" err="1" smtClean="0">
                <a:latin typeface="Palatino Linotype" panose="02040502050505030304" pitchFamily="18" charset="0"/>
                <a:ea typeface="Times New Roman" panose="02020603050405020304" pitchFamily="18" charset="0"/>
              </a:rPr>
              <a:t>nai</a:t>
            </a:r>
            <a:r>
              <a:rPr lang="es-MX" dirty="0" smtClean="0">
                <a:latin typeface="Palatino Linotype" panose="02040502050505030304" pitchFamily="18" charset="0"/>
                <a:ea typeface="Times New Roman" panose="02020603050405020304" pitchFamily="18" charset="0"/>
              </a:rPr>
              <a:t> </a:t>
            </a:r>
            <a:r>
              <a:rPr lang="es-MX" dirty="0">
                <a:latin typeface="Palatino Linotype" panose="02040502050505030304" pitchFamily="18" charset="0"/>
                <a:ea typeface="Times New Roman" panose="02020603050405020304" pitchFamily="18" charset="0"/>
              </a:rPr>
              <a:t>y </a:t>
            </a:r>
            <a:r>
              <a:rPr lang="es-MX" dirty="0" smtClean="0">
                <a:latin typeface="Palatino Linotype" panose="02040502050505030304" pitchFamily="18" charset="0"/>
                <a:ea typeface="Times New Roman" panose="02020603050405020304" pitchFamily="18" charset="0"/>
              </a:rPr>
              <a:t>órganos </a:t>
            </a:r>
            <a:r>
              <a:rPr lang="es-MX" dirty="0">
                <a:latin typeface="Palatino Linotype" panose="02040502050505030304" pitchFamily="18" charset="0"/>
                <a:ea typeface="Times New Roman" panose="02020603050405020304" pitchFamily="18" charset="0"/>
              </a:rPr>
              <a:t>garantes </a:t>
            </a:r>
            <a:r>
              <a:rPr lang="es-MX" dirty="0" smtClean="0">
                <a:latin typeface="Palatino Linotype" panose="02040502050505030304" pitchFamily="18" charset="0"/>
                <a:ea typeface="Times New Roman" panose="02020603050405020304" pitchFamily="18" charset="0"/>
              </a:rPr>
              <a:t>locales).</a:t>
            </a:r>
            <a:endParaRPr lang="es-MX" sz="11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2860335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1055137689"/>
              </p:ext>
            </p:extLst>
          </p:nvPr>
        </p:nvGraphicFramePr>
        <p:xfrm>
          <a:off x="1185333" y="719666"/>
          <a:ext cx="971126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p:cNvSpPr txBox="1"/>
          <p:nvPr/>
        </p:nvSpPr>
        <p:spPr>
          <a:xfrm>
            <a:off x="597879" y="983096"/>
            <a:ext cx="1596109" cy="877163"/>
          </a:xfrm>
          <a:prstGeom prst="rect">
            <a:avLst/>
          </a:prstGeom>
          <a:noFill/>
        </p:spPr>
        <p:txBody>
          <a:bodyPr wrap="square" rtlCol="0">
            <a:spAutoFit/>
          </a:bodyPr>
          <a:lstStyle/>
          <a:p>
            <a:pPr algn="ctr"/>
            <a:r>
              <a:rPr lang="es-MX" sz="1700" dirty="0" smtClean="0"/>
              <a:t>Sistema Nacional de Archivos</a:t>
            </a:r>
            <a:endParaRPr lang="es-MX" sz="1700" dirty="0"/>
          </a:p>
        </p:txBody>
      </p:sp>
      <p:sp>
        <p:nvSpPr>
          <p:cNvPr id="5" name="CuadroTexto 4"/>
          <p:cNvSpPr txBox="1"/>
          <p:nvPr/>
        </p:nvSpPr>
        <p:spPr>
          <a:xfrm>
            <a:off x="3794025" y="856132"/>
            <a:ext cx="1921934" cy="1400383"/>
          </a:xfrm>
          <a:prstGeom prst="rect">
            <a:avLst/>
          </a:prstGeom>
          <a:noFill/>
        </p:spPr>
        <p:txBody>
          <a:bodyPr wrap="square" rtlCol="0">
            <a:spAutoFit/>
          </a:bodyPr>
          <a:lstStyle/>
          <a:p>
            <a:pPr algn="ctr"/>
            <a:r>
              <a:rPr lang="es-MX" sz="1700" dirty="0" smtClean="0"/>
              <a:t>Sistema Nacional de Información Estadística y Geográfica</a:t>
            </a:r>
            <a:endParaRPr lang="es-MX" sz="1700" dirty="0"/>
          </a:p>
        </p:txBody>
      </p:sp>
      <p:sp>
        <p:nvSpPr>
          <p:cNvPr id="6" name="CuadroTexto 5"/>
          <p:cNvSpPr txBox="1"/>
          <p:nvPr/>
        </p:nvSpPr>
        <p:spPr>
          <a:xfrm>
            <a:off x="1199488" y="5209021"/>
            <a:ext cx="1529905" cy="877163"/>
          </a:xfrm>
          <a:prstGeom prst="rect">
            <a:avLst/>
          </a:prstGeom>
          <a:noFill/>
        </p:spPr>
        <p:txBody>
          <a:bodyPr wrap="square" rtlCol="0">
            <a:spAutoFit/>
          </a:bodyPr>
          <a:lstStyle/>
          <a:p>
            <a:pPr algn="ctr"/>
            <a:r>
              <a:rPr lang="es-MX" sz="1700" dirty="0" smtClean="0"/>
              <a:t>Sistema Nacional de Fiscalización</a:t>
            </a:r>
            <a:endParaRPr lang="es-MX" sz="1700" dirty="0"/>
          </a:p>
        </p:txBody>
      </p:sp>
      <p:sp>
        <p:nvSpPr>
          <p:cNvPr id="7" name="CuadroTexto 6"/>
          <p:cNvSpPr txBox="1"/>
          <p:nvPr/>
        </p:nvSpPr>
        <p:spPr>
          <a:xfrm>
            <a:off x="3611593" y="5446561"/>
            <a:ext cx="1965521" cy="523220"/>
          </a:xfrm>
          <a:prstGeom prst="rect">
            <a:avLst/>
          </a:prstGeom>
          <a:noFill/>
        </p:spPr>
        <p:txBody>
          <a:bodyPr wrap="square" rtlCol="0">
            <a:spAutoFit/>
          </a:bodyPr>
          <a:lstStyle/>
          <a:p>
            <a:pPr algn="ctr"/>
            <a:r>
              <a:rPr lang="es-MX" sz="1400" dirty="0" smtClean="0"/>
              <a:t>Sistema Nacional Anticorrupción</a:t>
            </a:r>
            <a:endParaRPr lang="es-MX" sz="1400" dirty="0"/>
          </a:p>
        </p:txBody>
      </p:sp>
      <p:sp>
        <p:nvSpPr>
          <p:cNvPr id="8" name="CuadroTexto 7"/>
          <p:cNvSpPr txBox="1"/>
          <p:nvPr/>
        </p:nvSpPr>
        <p:spPr>
          <a:xfrm>
            <a:off x="5215465" y="3254866"/>
            <a:ext cx="2977097" cy="353943"/>
          </a:xfrm>
          <a:prstGeom prst="rect">
            <a:avLst/>
          </a:prstGeom>
          <a:noFill/>
        </p:spPr>
        <p:txBody>
          <a:bodyPr wrap="none" rtlCol="0">
            <a:spAutoFit/>
          </a:bodyPr>
          <a:lstStyle/>
          <a:p>
            <a:r>
              <a:rPr lang="es-MX" sz="1700" dirty="0" smtClean="0"/>
              <a:t>Estrategia Digital Nacional</a:t>
            </a:r>
            <a:endParaRPr lang="es-MX" sz="1700" dirty="0"/>
          </a:p>
        </p:txBody>
      </p:sp>
      <p:sp>
        <p:nvSpPr>
          <p:cNvPr id="9" name="CuadroTexto 8"/>
          <p:cNvSpPr txBox="1"/>
          <p:nvPr/>
        </p:nvSpPr>
        <p:spPr>
          <a:xfrm>
            <a:off x="4906111" y="2421467"/>
            <a:ext cx="3355406" cy="353943"/>
          </a:xfrm>
          <a:prstGeom prst="rect">
            <a:avLst/>
          </a:prstGeom>
          <a:noFill/>
        </p:spPr>
        <p:txBody>
          <a:bodyPr wrap="none" rtlCol="0">
            <a:spAutoFit/>
          </a:bodyPr>
          <a:lstStyle/>
          <a:p>
            <a:r>
              <a:rPr lang="es-MX" sz="1700" dirty="0" smtClean="0"/>
              <a:t>Contabilidad Gubernamental</a:t>
            </a:r>
            <a:endParaRPr lang="es-MX" sz="1700" dirty="0"/>
          </a:p>
        </p:txBody>
      </p:sp>
      <p:sp>
        <p:nvSpPr>
          <p:cNvPr id="10" name="CuadroTexto 9"/>
          <p:cNvSpPr txBox="1"/>
          <p:nvPr/>
        </p:nvSpPr>
        <p:spPr>
          <a:xfrm>
            <a:off x="5126074" y="4095597"/>
            <a:ext cx="2880917" cy="353943"/>
          </a:xfrm>
          <a:prstGeom prst="rect">
            <a:avLst/>
          </a:prstGeom>
          <a:noFill/>
        </p:spPr>
        <p:txBody>
          <a:bodyPr wrap="none" rtlCol="0">
            <a:spAutoFit/>
          </a:bodyPr>
          <a:lstStyle/>
          <a:p>
            <a:r>
              <a:rPr lang="es-MX" sz="1700" dirty="0" smtClean="0"/>
              <a:t>Participación Ciudadana</a:t>
            </a:r>
            <a:endParaRPr lang="es-MX" sz="1700" dirty="0"/>
          </a:p>
        </p:txBody>
      </p:sp>
      <p:sp>
        <p:nvSpPr>
          <p:cNvPr id="11" name="Flecha curvada hacia la derecha 10"/>
          <p:cNvSpPr/>
          <p:nvPr/>
        </p:nvSpPr>
        <p:spPr>
          <a:xfrm rot="19353434">
            <a:off x="2666945" y="4418185"/>
            <a:ext cx="474418" cy="1373416"/>
          </a:xfrm>
          <a:prstGeom prst="curv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sz="1700">
              <a:solidFill>
                <a:schemeClr val="tx1"/>
              </a:solidFill>
            </a:endParaRPr>
          </a:p>
        </p:txBody>
      </p:sp>
      <p:sp>
        <p:nvSpPr>
          <p:cNvPr id="13" name="Flecha curvada hacia la izquierda 12"/>
          <p:cNvSpPr/>
          <p:nvPr/>
        </p:nvSpPr>
        <p:spPr>
          <a:xfrm rot="19433649" flipV="1">
            <a:off x="3399927" y="3976220"/>
            <a:ext cx="423333" cy="1370339"/>
          </a:xfrm>
          <a:prstGeom prst="curved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sz="1700">
              <a:solidFill>
                <a:schemeClr val="tx1"/>
              </a:solidFill>
            </a:endParaRPr>
          </a:p>
        </p:txBody>
      </p:sp>
      <p:sp>
        <p:nvSpPr>
          <p:cNvPr id="14" name="Flecha curvada hacia la derecha 13"/>
          <p:cNvSpPr/>
          <p:nvPr/>
        </p:nvSpPr>
        <p:spPr>
          <a:xfrm rot="19353434">
            <a:off x="2429879" y="997360"/>
            <a:ext cx="474418" cy="1373416"/>
          </a:xfrm>
          <a:prstGeom prst="curv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sz="1700">
              <a:solidFill>
                <a:schemeClr val="tx1"/>
              </a:solidFill>
            </a:endParaRPr>
          </a:p>
        </p:txBody>
      </p:sp>
      <p:sp>
        <p:nvSpPr>
          <p:cNvPr id="15" name="Flecha curvada hacia la izquierda 14"/>
          <p:cNvSpPr/>
          <p:nvPr/>
        </p:nvSpPr>
        <p:spPr>
          <a:xfrm rot="19433649" flipV="1">
            <a:off x="3162861" y="555395"/>
            <a:ext cx="423333" cy="1370339"/>
          </a:xfrm>
          <a:prstGeom prst="curved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sz="1700">
              <a:solidFill>
                <a:schemeClr val="tx1"/>
              </a:solidFill>
            </a:endParaRPr>
          </a:p>
        </p:txBody>
      </p:sp>
    </p:spTree>
    <p:extLst>
      <p:ext uri="{BB962C8B-B14F-4D97-AF65-F5344CB8AC3E}">
        <p14:creationId xmlns:p14="http://schemas.microsoft.com/office/powerpoint/2010/main" val="1215391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23685" y="922808"/>
            <a:ext cx="10671629" cy="4678204"/>
          </a:xfrm>
          <a:prstGeom prst="rect">
            <a:avLst/>
          </a:prstGeom>
          <a:noFill/>
        </p:spPr>
        <p:txBody>
          <a:bodyPr wrap="square" rtlCol="0">
            <a:spAutoFit/>
          </a:bodyPr>
          <a:lstStyle/>
          <a:p>
            <a:endParaRPr lang="es-MX" dirty="0" smtClean="0"/>
          </a:p>
          <a:p>
            <a:pPr marL="285750" indent="-285750">
              <a:buFont typeface="Wingdings" panose="05000000000000000000" pitchFamily="2" charset="2"/>
              <a:buChar char="v"/>
            </a:pPr>
            <a:r>
              <a:rPr lang="es-MX" sz="2000" dirty="0" smtClean="0"/>
              <a:t>Se </a:t>
            </a:r>
            <a:r>
              <a:rPr lang="es-MX" sz="2000" dirty="0"/>
              <a:t>obtendrían grandes beneficios y logros en la rendición de cuentas a nivel nacional e </a:t>
            </a:r>
            <a:r>
              <a:rPr lang="es-MX" sz="2000" dirty="0" smtClean="0"/>
              <a:t>internacional</a:t>
            </a:r>
          </a:p>
          <a:p>
            <a:pPr marL="285750" indent="-285750">
              <a:buFont typeface="Wingdings" panose="05000000000000000000" pitchFamily="2" charset="2"/>
              <a:buChar char="v"/>
            </a:pPr>
            <a:endParaRPr lang="es-MX" sz="2000" dirty="0" smtClean="0"/>
          </a:p>
          <a:p>
            <a:pPr marL="285750" indent="-285750">
              <a:buFont typeface="Wingdings" panose="05000000000000000000" pitchFamily="2" charset="2"/>
              <a:buChar char="v"/>
            </a:pPr>
            <a:r>
              <a:rPr lang="es-MX" sz="2000" dirty="0" smtClean="0"/>
              <a:t>Un Sistema altamente especializado al integrarse por:</a:t>
            </a:r>
            <a:endParaRPr lang="es-MX" sz="2000" dirty="0"/>
          </a:p>
          <a:p>
            <a:pPr marL="285750" indent="-285750">
              <a:buFont typeface="Wingdings" panose="05000000000000000000" pitchFamily="2" charset="2"/>
              <a:buChar char="v"/>
            </a:pPr>
            <a:endParaRPr lang="es-MX" sz="2000" dirty="0" smtClean="0"/>
          </a:p>
          <a:p>
            <a:pPr marL="996950" indent="-460375">
              <a:buFont typeface="Courier New" panose="02070309020205020404" pitchFamily="49" charset="0"/>
              <a:buChar char="o"/>
            </a:pPr>
            <a:r>
              <a:rPr lang="es-MX" sz="2000" dirty="0" smtClean="0"/>
              <a:t>Entidades fiscalizadoras</a:t>
            </a:r>
            <a:endParaRPr lang="es-MX" sz="2000" dirty="0"/>
          </a:p>
          <a:p>
            <a:pPr marL="996950" indent="-460375">
              <a:buFont typeface="Courier New" panose="02070309020205020404" pitchFamily="49" charset="0"/>
              <a:buChar char="o"/>
            </a:pPr>
            <a:r>
              <a:rPr lang="es-MX" sz="2000" dirty="0" smtClean="0"/>
              <a:t>Entidad </a:t>
            </a:r>
            <a:r>
              <a:rPr lang="es-MX" sz="2000" dirty="0"/>
              <a:t>especializada en materia de </a:t>
            </a:r>
            <a:r>
              <a:rPr lang="es-MX" sz="2000" dirty="0" smtClean="0"/>
              <a:t>archivos </a:t>
            </a:r>
          </a:p>
          <a:p>
            <a:pPr marL="996950" indent="-460375">
              <a:buFont typeface="Courier New" panose="02070309020205020404" pitchFamily="49" charset="0"/>
              <a:buChar char="o"/>
            </a:pPr>
            <a:r>
              <a:rPr lang="es-MX" sz="2000" dirty="0" smtClean="0"/>
              <a:t>Organismos de Transparencia</a:t>
            </a:r>
          </a:p>
          <a:p>
            <a:pPr marL="996950" indent="-460375">
              <a:buFont typeface="Courier New" panose="02070309020205020404" pitchFamily="49" charset="0"/>
              <a:buChar char="o"/>
            </a:pPr>
            <a:r>
              <a:rPr lang="es-MX" sz="2000" dirty="0" smtClean="0"/>
              <a:t>Organismo encargado </a:t>
            </a:r>
            <a:r>
              <a:rPr lang="es-MX" sz="2000" dirty="0"/>
              <a:t>de </a:t>
            </a:r>
            <a:r>
              <a:rPr lang="es-MX" sz="2000" dirty="0" smtClean="0"/>
              <a:t> </a:t>
            </a:r>
            <a:r>
              <a:rPr lang="es-MX" sz="2000" dirty="0"/>
              <a:t>la información estadística y </a:t>
            </a:r>
            <a:r>
              <a:rPr lang="es-MX" sz="2000" dirty="0" smtClean="0"/>
              <a:t>geográfica</a:t>
            </a:r>
          </a:p>
          <a:p>
            <a:pPr marL="996950" indent="-460375">
              <a:buFont typeface="Courier New" panose="02070309020205020404" pitchFamily="49" charset="0"/>
              <a:buChar char="o"/>
            </a:pPr>
            <a:endParaRPr lang="es-MX" sz="2000" dirty="0"/>
          </a:p>
          <a:p>
            <a:pPr marL="285750" indent="-285750">
              <a:buFont typeface="Wingdings" panose="05000000000000000000" pitchFamily="2" charset="2"/>
              <a:buChar char="v"/>
            </a:pPr>
            <a:r>
              <a:rPr lang="es-MX" sz="2000" dirty="0" smtClean="0"/>
              <a:t>Todos los integrantes son expertos en su materia</a:t>
            </a:r>
          </a:p>
          <a:p>
            <a:endParaRPr lang="es-MX" sz="2000" dirty="0" smtClean="0"/>
          </a:p>
          <a:p>
            <a:pPr marL="285750" indent="-285750">
              <a:buFont typeface="Wingdings" panose="05000000000000000000" pitchFamily="2" charset="2"/>
              <a:buChar char="v"/>
            </a:pPr>
            <a:r>
              <a:rPr lang="es-MX" sz="2000" dirty="0" smtClean="0"/>
              <a:t>Todos </a:t>
            </a:r>
            <a:r>
              <a:rPr lang="es-MX" sz="2000" dirty="0"/>
              <a:t>los </a:t>
            </a:r>
            <a:r>
              <a:rPr lang="es-MX" sz="2000" dirty="0" smtClean="0"/>
              <a:t>integrantes de órganos u organismos colegiados tendrían voz y voto   (incluidos </a:t>
            </a:r>
            <a:r>
              <a:rPr lang="es-MX" sz="2000" dirty="0"/>
              <a:t>los </a:t>
            </a:r>
            <a:r>
              <a:rPr lang="es-MX" sz="2000" dirty="0" smtClean="0"/>
              <a:t>Comisionados </a:t>
            </a:r>
            <a:r>
              <a:rPr lang="es-MX" sz="2000" dirty="0"/>
              <a:t>en materia de </a:t>
            </a:r>
            <a:r>
              <a:rPr lang="es-MX" sz="2000" dirty="0" smtClean="0"/>
              <a:t>transparencia, DAI y protección </a:t>
            </a:r>
            <a:r>
              <a:rPr lang="es-MX" sz="2000" dirty="0"/>
              <a:t>de datos </a:t>
            </a:r>
            <a:r>
              <a:rPr lang="es-MX" sz="2000" dirty="0" smtClean="0"/>
              <a:t>personales) </a:t>
            </a:r>
            <a:endParaRPr lang="es-MX" sz="2000" dirty="0"/>
          </a:p>
        </p:txBody>
      </p:sp>
      <p:sp>
        <p:nvSpPr>
          <p:cNvPr id="3" name="CuadroTexto 2"/>
          <p:cNvSpPr txBox="1"/>
          <p:nvPr/>
        </p:nvSpPr>
        <p:spPr>
          <a:xfrm>
            <a:off x="3759200" y="333829"/>
            <a:ext cx="7866744" cy="584775"/>
          </a:xfrm>
          <a:prstGeom prst="rect">
            <a:avLst/>
          </a:prstGeom>
          <a:noFill/>
        </p:spPr>
        <p:txBody>
          <a:bodyPr wrap="square" rtlCol="0">
            <a:spAutoFit/>
          </a:bodyPr>
          <a:lstStyle/>
          <a:p>
            <a:pPr algn="r"/>
            <a:r>
              <a:rPr lang="es-MX" sz="3200" b="1" dirty="0"/>
              <a:t>Sistema de Sistemas de Rendición de cuentas</a:t>
            </a:r>
          </a:p>
        </p:txBody>
      </p:sp>
    </p:spTree>
    <p:extLst>
      <p:ext uri="{BB962C8B-B14F-4D97-AF65-F5344CB8AC3E}">
        <p14:creationId xmlns:p14="http://schemas.microsoft.com/office/powerpoint/2010/main" val="30579115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37677" y="414048"/>
            <a:ext cx="9399245" cy="584775"/>
          </a:xfrm>
          <a:prstGeom prst="rect">
            <a:avLst/>
          </a:prstGeom>
        </p:spPr>
        <p:txBody>
          <a:bodyPr wrap="square">
            <a:spAutoFit/>
          </a:bodyPr>
          <a:lstStyle/>
          <a:p>
            <a:pPr algn="r"/>
            <a:r>
              <a:rPr lang="es-MX" sz="3200" b="1" dirty="0" smtClean="0"/>
              <a:t>Sistema Nacional de Fiscalización</a:t>
            </a:r>
            <a:endParaRPr lang="es-MX" sz="3200" dirty="0"/>
          </a:p>
        </p:txBody>
      </p:sp>
      <p:sp>
        <p:nvSpPr>
          <p:cNvPr id="5" name="Rectángulo 4"/>
          <p:cNvSpPr/>
          <p:nvPr/>
        </p:nvSpPr>
        <p:spPr>
          <a:xfrm>
            <a:off x="1273629" y="922623"/>
            <a:ext cx="10286999" cy="2462213"/>
          </a:xfrm>
          <a:prstGeom prst="rect">
            <a:avLst/>
          </a:prstGeom>
        </p:spPr>
        <p:txBody>
          <a:bodyPr wrap="square">
            <a:spAutoFit/>
          </a:bodyPr>
          <a:lstStyle/>
          <a:p>
            <a:pPr algn="just"/>
            <a:endParaRPr lang="es-MX" sz="2200" b="1" dirty="0" smtClean="0"/>
          </a:p>
          <a:p>
            <a:pPr marL="446088" algn="just">
              <a:tabLst>
                <a:tab pos="9959975" algn="l"/>
                <a:tab pos="10580688" algn="l"/>
              </a:tabLst>
            </a:pPr>
            <a:r>
              <a:rPr lang="es-MX" sz="2200" i="1" dirty="0" smtClean="0"/>
              <a:t>Conjunto de principios y actividades estructurados y vinculados entre sí, que buscan establecer un ambiente de coordinación efectiva entre todos los órganos gubernamentales de fiscalización en el país, bajo una misma visión profesional, con similares estándares, valores éticos y capacidades técnicas, a efecto de proporcionar certidumbre a los entes auditados y garantizar a la ciudadanía que la revisión al uso de los recursos públicos sea ordenada, sistemática e integral</a:t>
            </a:r>
            <a:r>
              <a:rPr lang="es-MX" sz="2200" dirty="0" smtClean="0"/>
              <a:t>.</a:t>
            </a:r>
            <a:endParaRPr lang="es-MX" sz="2200" dirty="0"/>
          </a:p>
        </p:txBody>
      </p:sp>
      <p:graphicFrame>
        <p:nvGraphicFramePr>
          <p:cNvPr id="6" name="Diagrama 5"/>
          <p:cNvGraphicFramePr/>
          <p:nvPr>
            <p:extLst>
              <p:ext uri="{D42A27DB-BD31-4B8C-83A1-F6EECF244321}">
                <p14:modId xmlns:p14="http://schemas.microsoft.com/office/powerpoint/2010/main" val="3586343316"/>
              </p:ext>
            </p:extLst>
          </p:nvPr>
        </p:nvGraphicFramePr>
        <p:xfrm>
          <a:off x="1611087" y="3690256"/>
          <a:ext cx="8665030" cy="2024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866772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52600" y="533400"/>
            <a:ext cx="9241971" cy="1477328"/>
          </a:xfrm>
          <a:prstGeom prst="rect">
            <a:avLst/>
          </a:prstGeom>
        </p:spPr>
        <p:txBody>
          <a:bodyPr wrap="square">
            <a:spAutoFit/>
          </a:bodyPr>
          <a:lstStyle/>
          <a:p>
            <a:endParaRPr lang="es-MX" b="1" dirty="0" smtClean="0"/>
          </a:p>
          <a:p>
            <a:r>
              <a:rPr lang="es-MX" b="1" dirty="0" smtClean="0"/>
              <a:t>26 de febrero de 2015. </a:t>
            </a:r>
          </a:p>
          <a:p>
            <a:endParaRPr lang="es-MX" b="1" dirty="0"/>
          </a:p>
          <a:p>
            <a:r>
              <a:rPr lang="es-MX" dirty="0" smtClean="0"/>
              <a:t>Proyecto </a:t>
            </a:r>
            <a:r>
              <a:rPr lang="es-MX" dirty="0"/>
              <a:t>de decreto por el que se reforman y adicionan diversas disposiciones de la Constitución Política de los Estados Unidos Mexicanos, en materia de </a:t>
            </a:r>
            <a:r>
              <a:rPr lang="es-MX" dirty="0" smtClean="0"/>
              <a:t>anticorrupción</a:t>
            </a:r>
            <a:endParaRPr lang="es-MX" dirty="0"/>
          </a:p>
        </p:txBody>
      </p:sp>
      <p:sp>
        <p:nvSpPr>
          <p:cNvPr id="4" name="Rectángulo 3"/>
          <p:cNvSpPr/>
          <p:nvPr/>
        </p:nvSpPr>
        <p:spPr>
          <a:xfrm>
            <a:off x="1643742" y="2242457"/>
            <a:ext cx="9949543" cy="2862322"/>
          </a:xfrm>
          <a:prstGeom prst="rect">
            <a:avLst/>
          </a:prstGeom>
        </p:spPr>
        <p:txBody>
          <a:bodyPr wrap="square">
            <a:spAutoFit/>
          </a:bodyPr>
          <a:lstStyle/>
          <a:p>
            <a:pPr algn="just"/>
            <a:r>
              <a:rPr lang="es-MX" b="1" dirty="0" smtClean="0"/>
              <a:t>Modificación al </a:t>
            </a:r>
            <a:r>
              <a:rPr lang="es-MX" b="1" dirty="0"/>
              <a:t>artículo 73 </a:t>
            </a:r>
            <a:r>
              <a:rPr lang="es-MX" b="1" dirty="0" smtClean="0"/>
              <a:t>constitucional.    </a:t>
            </a:r>
          </a:p>
          <a:p>
            <a:pPr algn="just"/>
            <a:endParaRPr lang="es-MX" b="1" dirty="0"/>
          </a:p>
          <a:p>
            <a:pPr algn="just"/>
            <a:r>
              <a:rPr lang="es-MX" dirty="0" smtClean="0"/>
              <a:t>Se faculta </a:t>
            </a:r>
            <a:r>
              <a:rPr lang="es-MX" dirty="0"/>
              <a:t>al Congreso de la Unión </a:t>
            </a:r>
            <a:r>
              <a:rPr lang="es-MX" dirty="0" smtClean="0"/>
              <a:t>para:</a:t>
            </a:r>
          </a:p>
          <a:p>
            <a:pPr algn="just"/>
            <a:endParaRPr lang="es-MX" dirty="0" smtClean="0"/>
          </a:p>
          <a:p>
            <a:pPr marL="285750" indent="-285750" algn="just">
              <a:buFont typeface="Arial" panose="020B0604020202020204" pitchFamily="34" charset="0"/>
              <a:buChar char="•"/>
            </a:pPr>
            <a:r>
              <a:rPr lang="es-MX" dirty="0"/>
              <a:t>E</a:t>
            </a:r>
            <a:r>
              <a:rPr lang="es-MX" dirty="0" smtClean="0"/>
              <a:t>xpedir </a:t>
            </a:r>
            <a:r>
              <a:rPr lang="es-MX" dirty="0"/>
              <a:t>la ley general de combate a la corrupción en la cual se determinen los casos de corrupción y responsabilidad administrativa; </a:t>
            </a:r>
            <a:r>
              <a:rPr lang="es-MX" dirty="0" smtClean="0"/>
              <a:t>el </a:t>
            </a:r>
            <a:r>
              <a:rPr lang="es-MX" dirty="0"/>
              <a:t>sistema nacional de combate a la corrupción, así como su secretaría técnica </a:t>
            </a:r>
            <a:r>
              <a:rPr lang="es-MX" dirty="0" smtClean="0"/>
              <a:t>y;</a:t>
            </a:r>
          </a:p>
          <a:p>
            <a:pPr algn="just"/>
            <a:endParaRPr lang="es-MX" dirty="0" smtClean="0"/>
          </a:p>
          <a:p>
            <a:pPr marL="285750" indent="-285750" algn="just">
              <a:buFont typeface="Arial" panose="020B0604020202020204" pitchFamily="34" charset="0"/>
              <a:buChar char="•"/>
            </a:pPr>
            <a:r>
              <a:rPr lang="es-MX" dirty="0" smtClean="0"/>
              <a:t>La </a:t>
            </a:r>
            <a:r>
              <a:rPr lang="es-MX" dirty="0"/>
              <a:t>distribución de competencia entre la Federación, las entidades federativas, el Distrito Federal y los municipios en materia de corrupción. </a:t>
            </a:r>
          </a:p>
        </p:txBody>
      </p:sp>
      <p:sp>
        <p:nvSpPr>
          <p:cNvPr id="5" name="Rectángulo 4"/>
          <p:cNvSpPr/>
          <p:nvPr/>
        </p:nvSpPr>
        <p:spPr>
          <a:xfrm>
            <a:off x="2412086" y="220105"/>
            <a:ext cx="8974866" cy="461665"/>
          </a:xfrm>
          <a:prstGeom prst="rect">
            <a:avLst/>
          </a:prstGeom>
        </p:spPr>
        <p:txBody>
          <a:bodyPr wrap="square">
            <a:spAutoFit/>
          </a:bodyPr>
          <a:lstStyle/>
          <a:p>
            <a:pPr algn="r"/>
            <a:r>
              <a:rPr lang="es-MX" sz="2400" b="1" dirty="0"/>
              <a:t>Propuesta de un Sistema Nacional Anticorrupción</a:t>
            </a:r>
          </a:p>
        </p:txBody>
      </p:sp>
    </p:spTree>
    <p:extLst>
      <p:ext uri="{BB962C8B-B14F-4D97-AF65-F5344CB8AC3E}">
        <p14:creationId xmlns:p14="http://schemas.microsoft.com/office/powerpoint/2010/main" val="93557600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1651000" y="1038738"/>
            <a:ext cx="9528629" cy="5078313"/>
          </a:xfrm>
          <a:prstGeom prst="rect">
            <a:avLst/>
          </a:prstGeom>
          <a:noFill/>
        </p:spPr>
        <p:txBody>
          <a:bodyPr wrap="square" rtlCol="0">
            <a:spAutoFit/>
          </a:bodyPr>
          <a:lstStyle/>
          <a:p>
            <a:pPr marL="285750" indent="-285750">
              <a:buFont typeface="Wingdings" panose="05000000000000000000" pitchFamily="2" charset="2"/>
              <a:buChar char="§"/>
            </a:pPr>
            <a:r>
              <a:rPr lang="es-MX" dirty="0" smtClean="0"/>
              <a:t>Se requiere una </a:t>
            </a:r>
            <a:r>
              <a:rPr lang="es-MX" b="1" dirty="0" smtClean="0"/>
              <a:t>ley </a:t>
            </a:r>
            <a:r>
              <a:rPr lang="es-MX" b="1" dirty="0"/>
              <a:t>general de archivos </a:t>
            </a:r>
            <a:r>
              <a:rPr lang="es-MX" dirty="0"/>
              <a:t>que permita homogenizar en todas las dependencias y en los tres niveles de gobierno la forma de </a:t>
            </a:r>
            <a:endParaRPr lang="es-MX" dirty="0" smtClean="0"/>
          </a:p>
          <a:p>
            <a:pPr marL="285750" indent="-285750">
              <a:buFont typeface="Wingdings" panose="05000000000000000000" pitchFamily="2" charset="2"/>
              <a:buChar char="§"/>
            </a:pPr>
            <a:endParaRPr lang="es-MX" dirty="0" smtClean="0"/>
          </a:p>
          <a:p>
            <a:r>
              <a:rPr lang="es-MX" dirty="0" smtClean="0"/>
              <a:t>                     generar</a:t>
            </a:r>
          </a:p>
          <a:p>
            <a:r>
              <a:rPr lang="es-MX" dirty="0"/>
              <a:t> </a:t>
            </a:r>
            <a:r>
              <a:rPr lang="es-MX" dirty="0" smtClean="0"/>
              <a:t>                    conservar                               los archivos </a:t>
            </a:r>
          </a:p>
          <a:p>
            <a:r>
              <a:rPr lang="es-MX" dirty="0" smtClean="0"/>
              <a:t>                     procesar</a:t>
            </a:r>
          </a:p>
          <a:p>
            <a:pPr marL="285750" indent="-285750">
              <a:buFont typeface="Wingdings" panose="05000000000000000000" pitchFamily="2" charset="2"/>
              <a:buChar char="§"/>
            </a:pPr>
            <a:endParaRPr lang="es-MX" dirty="0" smtClean="0"/>
          </a:p>
          <a:p>
            <a:pPr marL="285750" indent="-285750">
              <a:buFont typeface="Wingdings" panose="05000000000000000000" pitchFamily="2" charset="2"/>
              <a:buChar char="§"/>
            </a:pPr>
            <a:endParaRPr lang="es-MX" dirty="0" smtClean="0"/>
          </a:p>
          <a:p>
            <a:pPr marL="285750" indent="-285750">
              <a:buFont typeface="Wingdings" panose="05000000000000000000" pitchFamily="2" charset="2"/>
              <a:buChar char="§"/>
            </a:pPr>
            <a:r>
              <a:rPr lang="es-MX" dirty="0"/>
              <a:t>Principio de documentar la acción gubernamental </a:t>
            </a:r>
          </a:p>
          <a:p>
            <a:pPr marL="285750" indent="-285750">
              <a:buFont typeface="Wingdings" panose="05000000000000000000" pitchFamily="2" charset="2"/>
              <a:buChar char="§"/>
            </a:pPr>
            <a:endParaRPr lang="es-MX" dirty="0"/>
          </a:p>
          <a:p>
            <a:pPr marL="285750" indent="-285750">
              <a:buFont typeface="Wingdings" panose="05000000000000000000" pitchFamily="2" charset="2"/>
              <a:buChar char="§"/>
            </a:pPr>
            <a:r>
              <a:rPr lang="es-MX" dirty="0" smtClean="0"/>
              <a:t>Acceso integro y ordenado </a:t>
            </a:r>
            <a:r>
              <a:rPr lang="es-MX" dirty="0"/>
              <a:t>a la información </a:t>
            </a:r>
            <a:r>
              <a:rPr lang="es-MX" dirty="0" smtClean="0"/>
              <a:t>pública</a:t>
            </a:r>
          </a:p>
          <a:p>
            <a:pPr marL="285750" indent="-285750">
              <a:buFont typeface="Wingdings" panose="05000000000000000000" pitchFamily="2" charset="2"/>
              <a:buChar char="§"/>
            </a:pPr>
            <a:endParaRPr lang="es-MX" dirty="0"/>
          </a:p>
          <a:p>
            <a:pPr marL="285750" indent="-285750">
              <a:buFont typeface="Wingdings" panose="05000000000000000000" pitchFamily="2" charset="2"/>
              <a:buChar char="§"/>
            </a:pPr>
            <a:r>
              <a:rPr lang="es-MX" dirty="0"/>
              <a:t>A</a:t>
            </a:r>
            <a:r>
              <a:rPr lang="es-MX" dirty="0" smtClean="0"/>
              <a:t>rt</a:t>
            </a:r>
            <a:r>
              <a:rPr lang="es-MX" dirty="0" smtClean="0"/>
              <a:t>. 31 LGTAIP. Es una función del Sistema Nacional de Transparencia</a:t>
            </a:r>
          </a:p>
          <a:p>
            <a:pPr marL="285750" indent="-285750">
              <a:buFont typeface="Wingdings" panose="05000000000000000000" pitchFamily="2" charset="2"/>
              <a:buChar char="§"/>
            </a:pPr>
            <a:endParaRPr lang="es-MX" dirty="0"/>
          </a:p>
          <a:p>
            <a:pPr marL="446088" algn="just">
              <a:tabLst>
                <a:tab pos="8785225" algn="l"/>
              </a:tabLst>
            </a:pPr>
            <a:r>
              <a:rPr lang="es-MX" dirty="0" smtClean="0"/>
              <a:t>El Coadyuvar </a:t>
            </a:r>
            <a:r>
              <a:rPr lang="es-MX" dirty="0"/>
              <a:t>en la elaboración, fomento y difusión entre los sujetos obligados de los criterios para la sistematización y conservación de archivos que permitan localizar eficientemente la información pública de acuerdo a la normatividad en la </a:t>
            </a:r>
            <a:r>
              <a:rPr lang="es-MX" dirty="0" smtClean="0"/>
              <a:t>materia.</a:t>
            </a:r>
          </a:p>
          <a:p>
            <a:endParaRPr lang="es-MX" dirty="0"/>
          </a:p>
        </p:txBody>
      </p:sp>
      <p:sp>
        <p:nvSpPr>
          <p:cNvPr id="4" name="Rectángulo 3"/>
          <p:cNvSpPr/>
          <p:nvPr/>
        </p:nvSpPr>
        <p:spPr>
          <a:xfrm>
            <a:off x="6691087" y="453963"/>
            <a:ext cx="5363992" cy="584775"/>
          </a:xfrm>
          <a:prstGeom prst="rect">
            <a:avLst/>
          </a:prstGeom>
        </p:spPr>
        <p:txBody>
          <a:bodyPr wrap="square">
            <a:spAutoFit/>
          </a:bodyPr>
          <a:lstStyle/>
          <a:p>
            <a:r>
              <a:rPr lang="es-MX" sz="3200" dirty="0"/>
              <a:t>Sistema Nacional de Archivos</a:t>
            </a:r>
          </a:p>
        </p:txBody>
      </p:sp>
      <p:sp>
        <p:nvSpPr>
          <p:cNvPr id="7" name="Cerrar llave 6"/>
          <p:cNvSpPr/>
          <p:nvPr/>
        </p:nvSpPr>
        <p:spPr>
          <a:xfrm>
            <a:off x="4278085" y="1839686"/>
            <a:ext cx="489857" cy="838201"/>
          </a:xfrm>
          <a:prstGeom prst="rightBrace">
            <a:avLst>
              <a:gd name="adj1" fmla="val 8333"/>
              <a:gd name="adj2" fmla="val 50193"/>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val="384919634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Retrospección">
  <a:themeElements>
    <a:clrScheme name="Personalizado 12">
      <a:dk1>
        <a:sysClr val="windowText" lastClr="000000"/>
      </a:dk1>
      <a:lt1>
        <a:sysClr val="window" lastClr="FFFFFF"/>
      </a:lt1>
      <a:dk2>
        <a:srgbClr val="2AAEA3"/>
      </a:dk2>
      <a:lt2>
        <a:srgbClr val="FFFFFF"/>
      </a:lt2>
      <a:accent1>
        <a:srgbClr val="384229"/>
      </a:accent1>
      <a:accent2>
        <a:srgbClr val="DE7E18"/>
      </a:accent2>
      <a:accent3>
        <a:srgbClr val="9F8351"/>
      </a:accent3>
      <a:accent4>
        <a:srgbClr val="66DCD1"/>
      </a:accent4>
      <a:accent5>
        <a:srgbClr val="92AA4C"/>
      </a:accent5>
      <a:accent6>
        <a:srgbClr val="66DCD1"/>
      </a:accent6>
      <a:hlink>
        <a:srgbClr val="FB4A18"/>
      </a:hlink>
      <a:folHlink>
        <a:srgbClr val="FB9318"/>
      </a:folHlink>
    </a:clrScheme>
    <a:fontScheme name="Retrospecció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913</TotalTime>
  <Words>712</Words>
  <Application>Microsoft Macintosh PowerPoint</Application>
  <PresentationFormat>Personalizado</PresentationFormat>
  <Paragraphs>102</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Retrospección</vt:lpstr>
      <vt:lpstr>Sistema Nacional de Transparencia en México como parte de un Sistema de Sistemas de Rendición de Cuentas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Medios de Apremio</vt:lpstr>
      <vt:lpstr>Presentación de PowerPoint</vt:lpstr>
    </vt:vector>
  </TitlesOfParts>
  <Company>INFOEM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Transparencia en México  y su relevancia en el  combate a la corrupción</dc:title>
  <dc:creator>USUARIO</dc:creator>
  <cp:lastModifiedBy>Josefina Román Vergara</cp:lastModifiedBy>
  <cp:revision>67</cp:revision>
  <cp:lastPrinted>2015-05-20T15:55:50Z</cp:lastPrinted>
  <dcterms:created xsi:type="dcterms:W3CDTF">2015-03-24T01:59:20Z</dcterms:created>
  <dcterms:modified xsi:type="dcterms:W3CDTF">2015-05-21T05:29:08Z</dcterms:modified>
</cp:coreProperties>
</file>